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6858000" cx="12192000"/>
  <p:notesSz cx="6858000" cy="9144000"/>
  <p:embeddedFontLst>
    <p:embeddedFont>
      <p:font typeface="Roboto"/>
      <p:regular r:id="rId34"/>
      <p:bold r:id="rId35"/>
      <p:italic r:id="rId36"/>
      <p:boldItalic r:id="rId37"/>
    </p:embeddedFont>
    <p:embeddedFont>
      <p:font typeface="Oswald Light"/>
      <p:regular r:id="rId38"/>
      <p:bold r:id="rId39"/>
    </p:embeddedFont>
    <p:embeddedFont>
      <p:font typeface="Book Antiqua"/>
      <p:regular r:id="rId40"/>
      <p:bold r:id="rId41"/>
      <p:italic r:id="rId42"/>
      <p:boldItalic r:id="rId43"/>
    </p:embeddedFont>
    <p:embeddedFont>
      <p:font typeface="Roboto Light"/>
      <p:regular r:id="rId44"/>
      <p:bold r:id="rId45"/>
      <p:italic r:id="rId46"/>
      <p:boldItalic r:id="rId47"/>
    </p:embeddedFont>
    <p:embeddedFont>
      <p:font typeface="Oswald"/>
      <p:regular r:id="rId48"/>
      <p:bold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0" roundtripDataSignature="AMtx7mjpZKX39HJEhTszkrPq+HI9YXA8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CB8CD6F-0BC7-4806-86C1-204C82EE5022}">
  <a:tblStyle styleId="{1CB8CD6F-0BC7-4806-86C1-204C82EE502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ookAntiqua-regular.fntdata"/><Relationship Id="rId42" Type="http://schemas.openxmlformats.org/officeDocument/2006/relationships/font" Target="fonts/BookAntiqua-italic.fntdata"/><Relationship Id="rId41" Type="http://schemas.openxmlformats.org/officeDocument/2006/relationships/font" Target="fonts/BookAntiqua-bold.fntdata"/><Relationship Id="rId44" Type="http://schemas.openxmlformats.org/officeDocument/2006/relationships/font" Target="fonts/RobotoLight-regular.fntdata"/><Relationship Id="rId43" Type="http://schemas.openxmlformats.org/officeDocument/2006/relationships/font" Target="fonts/BookAntiqua-boldItalic.fntdata"/><Relationship Id="rId46" Type="http://schemas.openxmlformats.org/officeDocument/2006/relationships/font" Target="fonts/RobotoLight-italic.fntdata"/><Relationship Id="rId45" Type="http://schemas.openxmlformats.org/officeDocument/2006/relationships/font" Target="fonts/RobotoLight-bold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Oswald-regular.fntdata"/><Relationship Id="rId47" Type="http://schemas.openxmlformats.org/officeDocument/2006/relationships/font" Target="fonts/RobotoLight-boldItalic.fntdata"/><Relationship Id="rId49" Type="http://schemas.openxmlformats.org/officeDocument/2006/relationships/font" Target="fonts/Oswald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font" Target="fonts/Roboto-bold.fntdata"/><Relationship Id="rId34" Type="http://schemas.openxmlformats.org/officeDocument/2006/relationships/font" Target="fonts/Roboto-regular.fntdata"/><Relationship Id="rId37" Type="http://schemas.openxmlformats.org/officeDocument/2006/relationships/font" Target="fonts/Roboto-boldItalic.fntdata"/><Relationship Id="rId36" Type="http://schemas.openxmlformats.org/officeDocument/2006/relationships/font" Target="fonts/Roboto-italic.fntdata"/><Relationship Id="rId39" Type="http://schemas.openxmlformats.org/officeDocument/2006/relationships/font" Target="fonts/OswaldLight-bold.fntdata"/><Relationship Id="rId38" Type="http://schemas.openxmlformats.org/officeDocument/2006/relationships/font" Target="fonts/OswaldLight-regular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customschemas.google.com/relationships/presentationmetadata" Target="meta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7" name="Google Shape;10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692370aa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8" name="Google Shape;198;g36692370aa9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6692370aa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9" name="Google Shape;209;g36692370aa9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6692370aa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9" name="Google Shape;219;g36692370aa9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6692370aa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9" name="Google Shape;229;g36692370aa9_0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3" name="Google Shape;24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1" name="Google Shape;25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9" name="Google Shape;25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692370aa9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7" name="Google Shape;267;g36692370aa9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5" name="Google Shape;27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66a6744ca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4" name="Google Shape;284;g366a6744cac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9" name="Google Shape;11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3" name="Google Shape;293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1" name="Google Shape;30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9" name="Google Shape;309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7" name="Google Shape;317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5" name="Google Shape;325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3" name="Google Shape;33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66961702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1" name="Google Shape;341;g366961702f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9" name="Google Shape;34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6692370aa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g36692370aa9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5" name="Google Shape;13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3" name="Google Shape;14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1" name="Google Shape;15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8" name="Google Shape;15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692370aa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7" name="Google Shape;187;g36692370aa9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/>
          <p:nvPr>
            <p:ph type="ctrTitle"/>
          </p:nvPr>
        </p:nvSpPr>
        <p:spPr>
          <a:xfrm>
            <a:off x="1429612" y="1013984"/>
            <a:ext cx="7714388" cy="32606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5"/>
          <p:cNvSpPr txBox="1"/>
          <p:nvPr>
            <p:ph idx="1" type="subTitle"/>
          </p:nvPr>
        </p:nvSpPr>
        <p:spPr>
          <a:xfrm>
            <a:off x="1429612" y="4848464"/>
            <a:ext cx="7714388" cy="1085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800"/>
            </a:lvl1pPr>
            <a:lvl2pPr lvl="1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swald Light"/>
              <a:buNone/>
              <a:defRPr sz="2000"/>
            </a:lvl2pPr>
            <a:lvl3pPr lvl="2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800"/>
            </a:lvl3pPr>
            <a:lvl4pPr lvl="3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Oswald Light"/>
              <a:buNone/>
              <a:defRPr sz="1600"/>
            </a:lvl4pPr>
            <a:lvl5pPr lvl="4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5"/>
          <p:cNvSpPr txBox="1"/>
          <p:nvPr>
            <p:ph idx="10" type="dt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5"/>
          <p:cNvSpPr txBox="1"/>
          <p:nvPr>
            <p:ph idx="11" type="ftr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5"/>
          <p:cNvSpPr txBox="1"/>
          <p:nvPr>
            <p:ph idx="12" type="sldNum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cxnSp>
        <p:nvCxnSpPr>
          <p:cNvPr id="17" name="Google Shape;17;p25"/>
          <p:cNvCxnSpPr/>
          <p:nvPr/>
        </p:nvCxnSpPr>
        <p:spPr>
          <a:xfrm>
            <a:off x="1524000" y="4571506"/>
            <a:ext cx="971155" cy="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3"/>
          <p:cNvSpPr txBox="1"/>
          <p:nvPr>
            <p:ph type="title"/>
          </p:nvPr>
        </p:nvSpPr>
        <p:spPr>
          <a:xfrm>
            <a:off x="1443740" y="1558944"/>
            <a:ext cx="3279689" cy="18641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3"/>
          <p:cNvSpPr txBox="1"/>
          <p:nvPr>
            <p:ph idx="1" type="body"/>
          </p:nvPr>
        </p:nvSpPr>
        <p:spPr>
          <a:xfrm>
            <a:off x="5334000" y="762000"/>
            <a:ext cx="5333999" cy="53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79730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80"/>
              <a:buChar char="•"/>
              <a:defRPr sz="2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40"/>
              <a:buFont typeface="Oswald Light"/>
              <a:buNone/>
              <a:defRPr sz="2400">
                <a:solidFill>
                  <a:schemeClr val="lt1"/>
                </a:solidFill>
              </a:defRPr>
            </a:lvl2pPr>
            <a:lvl3pPr indent="-336550" lvl="2" marL="1371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  <a:defRPr sz="20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30"/>
              <a:buFont typeface="Oswald Light"/>
              <a:buNone/>
              <a:defRPr sz="1800">
                <a:solidFill>
                  <a:schemeClr val="lt1"/>
                </a:solidFill>
              </a:defRPr>
            </a:lvl4pPr>
            <a:lvl5pPr indent="-325754" lvl="4" marL="22860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30"/>
              <a:buChar char="•"/>
              <a:defRPr sz="1800">
                <a:solidFill>
                  <a:schemeClr val="lt1"/>
                </a:solidFill>
              </a:defRPr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2" name="Google Shape;82;p33"/>
          <p:cNvSpPr txBox="1"/>
          <p:nvPr>
            <p:ph idx="2" type="body"/>
          </p:nvPr>
        </p:nvSpPr>
        <p:spPr>
          <a:xfrm>
            <a:off x="1443741" y="3649682"/>
            <a:ext cx="3233096" cy="1933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6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Font typeface="Oswald Light"/>
              <a:buNone/>
              <a:defRPr sz="1400"/>
            </a:lvl2pPr>
            <a:lvl3pPr indent="-228600" lvl="2" marL="1371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None/>
              <a:defRPr sz="1200"/>
            </a:lvl3pPr>
            <a:lvl4pPr indent="-228600" lvl="3" marL="1828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50"/>
              <a:buFont typeface="Oswald Light"/>
              <a:buNone/>
              <a:defRPr sz="1000"/>
            </a:lvl4pPr>
            <a:lvl5pPr indent="-228600" lvl="4" marL="22860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5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3" name="Google Shape;83;p33"/>
          <p:cNvSpPr txBox="1"/>
          <p:nvPr>
            <p:ph idx="10" type="dt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3"/>
          <p:cNvSpPr txBox="1"/>
          <p:nvPr>
            <p:ph idx="11" type="ftr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3"/>
          <p:cNvSpPr txBox="1"/>
          <p:nvPr>
            <p:ph idx="12" type="sldNum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4"/>
          <p:cNvSpPr txBox="1"/>
          <p:nvPr>
            <p:ph type="title"/>
          </p:nvPr>
        </p:nvSpPr>
        <p:spPr>
          <a:xfrm>
            <a:off x="1433543" y="1383126"/>
            <a:ext cx="3289886" cy="20458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4"/>
          <p:cNvSpPr/>
          <p:nvPr>
            <p:ph idx="2" type="pic"/>
          </p:nvPr>
        </p:nvSpPr>
        <p:spPr>
          <a:xfrm>
            <a:off x="5334001" y="762000"/>
            <a:ext cx="5333999" cy="53340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34"/>
          <p:cNvSpPr txBox="1"/>
          <p:nvPr>
            <p:ph idx="1" type="body"/>
          </p:nvPr>
        </p:nvSpPr>
        <p:spPr>
          <a:xfrm>
            <a:off x="1433544" y="3649682"/>
            <a:ext cx="3243292" cy="1684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6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Font typeface="Oswald Light"/>
              <a:buNone/>
              <a:defRPr sz="1400"/>
            </a:lvl2pPr>
            <a:lvl3pPr indent="-228600" lvl="2" marL="1371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None/>
              <a:defRPr sz="1200"/>
            </a:lvl3pPr>
            <a:lvl4pPr indent="-228600" lvl="3" marL="1828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50"/>
              <a:buFont typeface="Oswald Light"/>
              <a:buNone/>
              <a:defRPr sz="1000"/>
            </a:lvl4pPr>
            <a:lvl5pPr indent="-228600" lvl="4" marL="22860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5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0" name="Google Shape;90;p34"/>
          <p:cNvSpPr txBox="1"/>
          <p:nvPr>
            <p:ph idx="10" type="dt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4"/>
          <p:cNvSpPr txBox="1"/>
          <p:nvPr>
            <p:ph idx="11" type="ftr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4"/>
          <p:cNvSpPr txBox="1"/>
          <p:nvPr>
            <p:ph idx="12" type="sldNum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5"/>
          <p:cNvSpPr txBox="1"/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5"/>
          <p:cNvSpPr txBox="1"/>
          <p:nvPr>
            <p:ph idx="1" type="body"/>
          </p:nvPr>
        </p:nvSpPr>
        <p:spPr>
          <a:xfrm rot="5400000">
            <a:off x="4115762" y="-456238"/>
            <a:ext cx="3866043" cy="9238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Char char="•"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>
                <a:solidFill>
                  <a:schemeClr val="lt1"/>
                </a:solidFill>
              </a:defRPr>
            </a:lvl2pPr>
            <a:lvl3pPr indent="-304164" lvl="2" marL="1371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Char char="•"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Oswald Light"/>
              <a:buNone/>
              <a:defRPr>
                <a:solidFill>
                  <a:schemeClr val="lt1"/>
                </a:solidFill>
              </a:defRPr>
            </a:lvl4pPr>
            <a:lvl5pPr indent="-293370" lvl="4" marL="22860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35"/>
          <p:cNvSpPr txBox="1"/>
          <p:nvPr>
            <p:ph idx="10" type="dt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5"/>
          <p:cNvSpPr txBox="1"/>
          <p:nvPr>
            <p:ph idx="11" type="ftr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5"/>
          <p:cNvSpPr txBox="1"/>
          <p:nvPr>
            <p:ph idx="12" type="sldNum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6"/>
          <p:cNvSpPr txBox="1"/>
          <p:nvPr>
            <p:ph type="title"/>
          </p:nvPr>
        </p:nvSpPr>
        <p:spPr>
          <a:xfrm rot="5400000">
            <a:off x="7709080" y="2902619"/>
            <a:ext cx="4628301" cy="175846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6"/>
          <p:cNvSpPr txBox="1"/>
          <p:nvPr>
            <p:ph idx="1" type="body"/>
          </p:nvPr>
        </p:nvSpPr>
        <p:spPr>
          <a:xfrm rot="5400000">
            <a:off x="2787851" y="-137840"/>
            <a:ext cx="4628301" cy="78393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Char char="•"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>
                <a:solidFill>
                  <a:schemeClr val="lt1"/>
                </a:solidFill>
              </a:defRPr>
            </a:lvl2pPr>
            <a:lvl3pPr indent="-304164" lvl="2" marL="1371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Char char="•"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Oswald Light"/>
              <a:buNone/>
              <a:defRPr>
                <a:solidFill>
                  <a:schemeClr val="lt1"/>
                </a:solidFill>
              </a:defRPr>
            </a:lvl4pPr>
            <a:lvl5pPr indent="-293370" lvl="4" marL="22860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36"/>
          <p:cNvSpPr txBox="1"/>
          <p:nvPr>
            <p:ph idx="10" type="dt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6"/>
          <p:cNvSpPr txBox="1"/>
          <p:nvPr>
            <p:ph idx="11" type="ftr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6"/>
          <p:cNvSpPr txBox="1"/>
          <p:nvPr>
            <p:ph idx="12" type="sldNum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7"/>
          <p:cNvSpPr txBox="1"/>
          <p:nvPr>
            <p:ph type="title"/>
          </p:nvPr>
        </p:nvSpPr>
        <p:spPr>
          <a:xfrm>
            <a:off x="1429566" y="1045445"/>
            <a:ext cx="9238434" cy="8575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7"/>
          <p:cNvSpPr txBox="1"/>
          <p:nvPr>
            <p:ph idx="1" type="body"/>
          </p:nvPr>
        </p:nvSpPr>
        <p:spPr>
          <a:xfrm>
            <a:off x="1429566" y="2286000"/>
            <a:ext cx="9238434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Oswald Light"/>
              <a:buNone/>
              <a:defRPr>
                <a:solidFill>
                  <a:schemeClr val="dk1"/>
                </a:solidFill>
              </a:defRPr>
            </a:lvl2pPr>
            <a:lvl3pPr indent="-304164" lvl="2" marL="1371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0"/>
              <a:buChar char="•"/>
              <a:defRPr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20"/>
              <a:buFont typeface="Oswald Light"/>
              <a:buNone/>
              <a:defRPr>
                <a:solidFill>
                  <a:schemeClr val="dk1"/>
                </a:solidFill>
              </a:defRPr>
            </a:lvl4pPr>
            <a:lvl5pPr indent="-293370" lvl="4" marL="22860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20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27"/>
          <p:cNvSpPr txBox="1"/>
          <p:nvPr>
            <p:ph idx="10" type="dt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7"/>
          <p:cNvSpPr txBox="1"/>
          <p:nvPr>
            <p:ph idx="11" type="ftr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2" type="sldNum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6"/>
          <p:cNvSpPr txBox="1"/>
          <p:nvPr>
            <p:ph type="title"/>
          </p:nvPr>
        </p:nvSpPr>
        <p:spPr>
          <a:xfrm>
            <a:off x="1429566" y="1045445"/>
            <a:ext cx="9238434" cy="8575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6"/>
          <p:cNvSpPr txBox="1"/>
          <p:nvPr>
            <p:ph idx="1" type="body"/>
          </p:nvPr>
        </p:nvSpPr>
        <p:spPr>
          <a:xfrm>
            <a:off x="1429566" y="2286000"/>
            <a:ext cx="9238434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Char char="•"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>
                <a:solidFill>
                  <a:schemeClr val="lt1"/>
                </a:solidFill>
              </a:defRPr>
            </a:lvl2pPr>
            <a:lvl3pPr indent="-304164" lvl="2" marL="1371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Char char="•"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Oswald Light"/>
              <a:buNone/>
              <a:defRPr>
                <a:solidFill>
                  <a:schemeClr val="lt1"/>
                </a:solidFill>
              </a:defRPr>
            </a:lvl4pPr>
            <a:lvl5pPr indent="-293370" lvl="4" marL="22860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6"/>
          <p:cNvSpPr txBox="1"/>
          <p:nvPr>
            <p:ph idx="10" type="dt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6"/>
          <p:cNvSpPr txBox="1"/>
          <p:nvPr>
            <p:ph idx="11" type="ftr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6"/>
          <p:cNvSpPr txBox="1"/>
          <p:nvPr>
            <p:ph idx="12" type="sldNum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/>
          <p:nvPr>
            <p:ph type="ctrTitle"/>
          </p:nvPr>
        </p:nvSpPr>
        <p:spPr>
          <a:xfrm>
            <a:off x="1429612" y="1013984"/>
            <a:ext cx="7714388" cy="32606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4"/>
          <p:cNvSpPr txBox="1"/>
          <p:nvPr>
            <p:ph idx="1" type="subTitle"/>
          </p:nvPr>
        </p:nvSpPr>
        <p:spPr>
          <a:xfrm>
            <a:off x="1429612" y="4848464"/>
            <a:ext cx="7714388" cy="1085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  <a:defRPr sz="1800"/>
            </a:lvl1pPr>
            <a:lvl2pPr lvl="1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swald Light"/>
              <a:buNone/>
              <a:defRPr sz="2000"/>
            </a:lvl2pPr>
            <a:lvl3pPr lvl="2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  <a:defRPr sz="1800"/>
            </a:lvl3pPr>
            <a:lvl4pPr lvl="3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 sz="1600"/>
            </a:lvl4pPr>
            <a:lvl5pPr lvl="4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9" name="Google Shape;39;p24"/>
          <p:cNvSpPr txBox="1"/>
          <p:nvPr>
            <p:ph idx="10" type="dt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4"/>
          <p:cNvSpPr txBox="1"/>
          <p:nvPr>
            <p:ph idx="11" type="ftr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4"/>
          <p:cNvSpPr txBox="1"/>
          <p:nvPr>
            <p:ph idx="12" type="sldNum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cxnSp>
        <p:nvCxnSpPr>
          <p:cNvPr id="42" name="Google Shape;42;p24"/>
          <p:cNvCxnSpPr/>
          <p:nvPr/>
        </p:nvCxnSpPr>
        <p:spPr>
          <a:xfrm>
            <a:off x="1524000" y="4571506"/>
            <a:ext cx="971155" cy="0"/>
          </a:xfrm>
          <a:prstGeom prst="straightConnector1">
            <a:avLst/>
          </a:prstGeom>
          <a:noFill/>
          <a:ln cap="flat" cmpd="sng" w="317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45" name="Google Shape;45;p28"/>
          <p:cNvSpPr txBox="1"/>
          <p:nvPr>
            <p:ph type="title"/>
          </p:nvPr>
        </p:nvSpPr>
        <p:spPr>
          <a:xfrm>
            <a:off x="1421745" y="1287554"/>
            <a:ext cx="8284963" cy="3113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swald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8"/>
          <p:cNvSpPr txBox="1"/>
          <p:nvPr>
            <p:ph idx="1" type="body"/>
          </p:nvPr>
        </p:nvSpPr>
        <p:spPr>
          <a:xfrm>
            <a:off x="1421744" y="4619707"/>
            <a:ext cx="7722256" cy="147629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swald Light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8"/>
          <p:cNvSpPr txBox="1"/>
          <p:nvPr>
            <p:ph idx="10" type="dt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8"/>
          <p:cNvSpPr txBox="1"/>
          <p:nvPr>
            <p:ph idx="11" type="ftr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8"/>
          <p:cNvSpPr txBox="1"/>
          <p:nvPr>
            <p:ph idx="12" type="sldNum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"/>
          <p:cNvSpPr txBox="1"/>
          <p:nvPr>
            <p:ph type="title"/>
          </p:nvPr>
        </p:nvSpPr>
        <p:spPr>
          <a:xfrm>
            <a:off x="1429566" y="1013411"/>
            <a:ext cx="9238434" cy="8895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9"/>
          <p:cNvSpPr txBox="1"/>
          <p:nvPr>
            <p:ph idx="1" type="body"/>
          </p:nvPr>
        </p:nvSpPr>
        <p:spPr>
          <a:xfrm>
            <a:off x="1429566" y="2135565"/>
            <a:ext cx="4495800" cy="39604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Char char="•"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>
                <a:solidFill>
                  <a:schemeClr val="lt1"/>
                </a:solidFill>
              </a:defRPr>
            </a:lvl2pPr>
            <a:lvl3pPr indent="-304164" lvl="2" marL="1371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Char char="•"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Oswald Light"/>
              <a:buNone/>
              <a:defRPr>
                <a:solidFill>
                  <a:schemeClr val="lt1"/>
                </a:solidFill>
              </a:defRPr>
            </a:lvl4pPr>
            <a:lvl5pPr indent="-293370" lvl="4" marL="22860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9"/>
          <p:cNvSpPr txBox="1"/>
          <p:nvPr>
            <p:ph idx="2" type="body"/>
          </p:nvPr>
        </p:nvSpPr>
        <p:spPr>
          <a:xfrm>
            <a:off x="6172200" y="2135565"/>
            <a:ext cx="4495800" cy="39604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Char char="•"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>
                <a:solidFill>
                  <a:schemeClr val="lt1"/>
                </a:solidFill>
              </a:defRPr>
            </a:lvl2pPr>
            <a:lvl3pPr indent="-304164" lvl="2" marL="1371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Char char="•"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Oswald Light"/>
              <a:buNone/>
              <a:defRPr>
                <a:solidFill>
                  <a:schemeClr val="lt1"/>
                </a:solidFill>
              </a:defRPr>
            </a:lvl4pPr>
            <a:lvl5pPr indent="-293370" lvl="4" marL="22860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29"/>
          <p:cNvSpPr txBox="1"/>
          <p:nvPr>
            <p:ph idx="10" type="dt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9"/>
          <p:cNvSpPr txBox="1"/>
          <p:nvPr>
            <p:ph idx="11" type="ftr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2" type="sldNum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0"/>
          <p:cNvSpPr txBox="1"/>
          <p:nvPr>
            <p:ph type="title"/>
          </p:nvPr>
        </p:nvSpPr>
        <p:spPr>
          <a:xfrm>
            <a:off x="1429566" y="1079150"/>
            <a:ext cx="9238434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0"/>
          <p:cNvSpPr txBox="1"/>
          <p:nvPr>
            <p:ph idx="1" type="body"/>
          </p:nvPr>
        </p:nvSpPr>
        <p:spPr>
          <a:xfrm>
            <a:off x="1429567" y="2013217"/>
            <a:ext cx="4495799" cy="7042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  <a:defRPr b="0" sz="1800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228600" lvl="1" marL="9144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swald Light"/>
              <a:buNone/>
              <a:defRPr b="1" sz="2000"/>
            </a:lvl2pPr>
            <a:lvl3pPr indent="-228600" lvl="2" marL="1371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  <a:defRPr b="1" sz="1800"/>
            </a:lvl3pPr>
            <a:lvl4pPr indent="-228600" lvl="3" marL="1828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 b="1" sz="1600"/>
            </a:lvl4pPr>
            <a:lvl5pPr indent="-228600" lvl="4" marL="22860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30"/>
          <p:cNvSpPr txBox="1"/>
          <p:nvPr>
            <p:ph idx="2" type="body"/>
          </p:nvPr>
        </p:nvSpPr>
        <p:spPr>
          <a:xfrm>
            <a:off x="1429567" y="3048000"/>
            <a:ext cx="44958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Char char="•"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>
                <a:solidFill>
                  <a:schemeClr val="lt1"/>
                </a:solidFill>
              </a:defRPr>
            </a:lvl2pPr>
            <a:lvl3pPr indent="-304164" lvl="2" marL="1371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Char char="•"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Oswald Light"/>
              <a:buNone/>
              <a:defRPr>
                <a:solidFill>
                  <a:schemeClr val="lt1"/>
                </a:solidFill>
              </a:defRPr>
            </a:lvl4pPr>
            <a:lvl5pPr indent="-293370" lvl="4" marL="22860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30"/>
          <p:cNvSpPr txBox="1"/>
          <p:nvPr>
            <p:ph idx="3" type="body"/>
          </p:nvPr>
        </p:nvSpPr>
        <p:spPr>
          <a:xfrm>
            <a:off x="6172200" y="2013215"/>
            <a:ext cx="4495800" cy="7042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  <a:defRPr b="0" sz="1800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228600" lvl="1" marL="9144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Oswald Light"/>
              <a:buNone/>
              <a:defRPr b="1" sz="2000"/>
            </a:lvl2pPr>
            <a:lvl3pPr indent="-228600" lvl="2" marL="1371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30"/>
              <a:buNone/>
              <a:defRPr b="1" sz="1800"/>
            </a:lvl3pPr>
            <a:lvl4pPr indent="-228600" lvl="3" marL="1828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 b="1" sz="1600"/>
            </a:lvl4pPr>
            <a:lvl5pPr indent="-228600" lvl="4" marL="22860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2" name="Google Shape;62;p30"/>
          <p:cNvSpPr txBox="1"/>
          <p:nvPr>
            <p:ph idx="4" type="body"/>
          </p:nvPr>
        </p:nvSpPr>
        <p:spPr>
          <a:xfrm>
            <a:off x="6172200" y="3048000"/>
            <a:ext cx="44958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Char char="•"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>
                <a:solidFill>
                  <a:schemeClr val="lt1"/>
                </a:solidFill>
              </a:defRPr>
            </a:lvl2pPr>
            <a:lvl3pPr indent="-304164" lvl="2" marL="1371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Char char="•"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Oswald Light"/>
              <a:buNone/>
              <a:defRPr>
                <a:solidFill>
                  <a:schemeClr val="lt1"/>
                </a:solidFill>
              </a:defRPr>
            </a:lvl4pPr>
            <a:lvl5pPr indent="-293370" lvl="4" marL="22860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30"/>
          <p:cNvSpPr txBox="1"/>
          <p:nvPr>
            <p:ph idx="10" type="dt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0"/>
          <p:cNvSpPr txBox="1"/>
          <p:nvPr>
            <p:ph idx="11" type="ftr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0"/>
          <p:cNvSpPr txBox="1"/>
          <p:nvPr>
            <p:ph idx="12" type="sldNum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cxnSp>
        <p:nvCxnSpPr>
          <p:cNvPr id="66" name="Google Shape;66;p30"/>
          <p:cNvCxnSpPr/>
          <p:nvPr/>
        </p:nvCxnSpPr>
        <p:spPr>
          <a:xfrm>
            <a:off x="6270727" y="2876662"/>
            <a:ext cx="971155" cy="0"/>
          </a:xfrm>
          <a:prstGeom prst="straightConnector1">
            <a:avLst/>
          </a:prstGeom>
          <a:noFill/>
          <a:ln cap="flat" cmpd="sng" w="317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" name="Google Shape;67;p30"/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cxnSp>
        <p:nvCxnSpPr>
          <p:cNvPr id="68" name="Google Shape;68;p30"/>
          <p:cNvCxnSpPr/>
          <p:nvPr/>
        </p:nvCxnSpPr>
        <p:spPr>
          <a:xfrm>
            <a:off x="1524000" y="2876662"/>
            <a:ext cx="971155" cy="0"/>
          </a:xfrm>
          <a:prstGeom prst="straightConnector1">
            <a:avLst/>
          </a:prstGeom>
          <a:noFill/>
          <a:ln cap="flat" cmpd="sng" w="317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71" name="Google Shape;71;p31"/>
          <p:cNvSpPr txBox="1"/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1"/>
          <p:cNvSpPr txBox="1"/>
          <p:nvPr>
            <p:ph idx="10" type="dt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1"/>
          <p:cNvSpPr txBox="1"/>
          <p:nvPr>
            <p:ph idx="11" type="ftr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1"/>
          <p:cNvSpPr txBox="1"/>
          <p:nvPr>
            <p:ph idx="12" type="sldNum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2"/>
          <p:cNvSpPr txBox="1"/>
          <p:nvPr>
            <p:ph idx="10" type="dt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1" type="ftr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2" type="sldNum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1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/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1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3"/>
          <p:cNvSpPr txBox="1"/>
          <p:nvPr>
            <p:ph idx="1" type="body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indent="-228600" lvl="1" marL="914400" marR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Oswald Light"/>
              <a:buNone/>
              <a:defRPr b="1" i="0" sz="16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indent="-304164" lvl="2" marL="1371600" marR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indent="-228600" lvl="3" marL="1828800" marR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20"/>
              <a:buFont typeface="Oswald Light"/>
              <a:buNone/>
              <a:defRPr b="1" i="0" sz="12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indent="-293370" lvl="4" marL="2286000" marR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2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/>
        </p:txBody>
      </p:sp>
      <p:sp>
        <p:nvSpPr>
          <p:cNvPr id="8" name="Google Shape;8;p23"/>
          <p:cNvSpPr txBox="1"/>
          <p:nvPr>
            <p:ph idx="10" type="dt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/>
        </p:txBody>
      </p:sp>
      <p:sp>
        <p:nvSpPr>
          <p:cNvPr id="9" name="Google Shape;9;p23"/>
          <p:cNvSpPr txBox="1"/>
          <p:nvPr>
            <p:ph idx="11" type="ftr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/>
        </p:txBody>
      </p:sp>
      <p:sp>
        <p:nvSpPr>
          <p:cNvPr id="10" name="Google Shape;10;p23"/>
          <p:cNvSpPr txBox="1"/>
          <p:nvPr>
            <p:ph idx="12" type="sldNum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88888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/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  <a:defRPr b="1" i="0" sz="28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22"/>
          <p:cNvSpPr txBox="1"/>
          <p:nvPr>
            <p:ph idx="1" type="body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marR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3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indent="-228600" lvl="1" marL="914400" marR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Oswald Light"/>
              <a:buNone/>
              <a:defRPr b="1" i="0" sz="16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indent="-304164" lvl="2" marL="1371600" marR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9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indent="-228600" lvl="3" marL="1828800" marR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Oswald Light"/>
              <a:buNone/>
              <a:defRPr b="1" i="0" sz="12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indent="-293370" lvl="4" marL="2286000" marR="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2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/>
        </p:txBody>
      </p:sp>
      <p:sp>
        <p:nvSpPr>
          <p:cNvPr id="27" name="Google Shape;27;p22"/>
          <p:cNvSpPr txBox="1"/>
          <p:nvPr>
            <p:ph idx="10" type="dt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7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/>
        </p:txBody>
      </p:sp>
      <p:sp>
        <p:nvSpPr>
          <p:cNvPr id="28" name="Google Shape;28;p22"/>
          <p:cNvSpPr txBox="1"/>
          <p:nvPr>
            <p:ph idx="11" type="ftr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7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/>
        </p:txBody>
      </p:sp>
      <p:sp>
        <p:nvSpPr>
          <p:cNvPr id="29" name="Google Shape;29;p22"/>
          <p:cNvSpPr txBox="1"/>
          <p:nvPr>
            <p:ph idx="12" type="sldNum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34.jpg"/><Relationship Id="rId5" Type="http://schemas.openxmlformats.org/officeDocument/2006/relationships/image" Target="../media/image2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Relationship Id="rId4" Type="http://schemas.openxmlformats.org/officeDocument/2006/relationships/image" Target="../media/image16.jpg"/><Relationship Id="rId5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Relationship Id="rId4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Relationship Id="rId4" Type="http://schemas.openxmlformats.org/officeDocument/2006/relationships/image" Target="../media/image28.jpg"/><Relationship Id="rId5" Type="http://schemas.openxmlformats.org/officeDocument/2006/relationships/image" Target="../media/image33.jpg"/><Relationship Id="rId6" Type="http://schemas.openxmlformats.org/officeDocument/2006/relationships/image" Target="../media/image29.jpg"/><Relationship Id="rId7" Type="http://schemas.openxmlformats.org/officeDocument/2006/relationships/image" Target="../media/image32.jpg"/><Relationship Id="rId8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9.png"/><Relationship Id="rId13" Type="http://schemas.openxmlformats.org/officeDocument/2006/relationships/image" Target="../media/image5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2.png"/><Relationship Id="rId14" Type="http://schemas.openxmlformats.org/officeDocument/2006/relationships/image" Target="../media/image19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7.png"/><Relationship Id="rId8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Relationship Id="rId4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Relationship Id="rId4" Type="http://schemas.openxmlformats.org/officeDocument/2006/relationships/image" Target="../media/image13.png"/><Relationship Id="rId5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10" name="Google Shape;110;p1"/>
          <p:cNvSpPr txBox="1"/>
          <p:nvPr>
            <p:ph type="ctrTitle"/>
          </p:nvPr>
        </p:nvSpPr>
        <p:spPr>
          <a:xfrm>
            <a:off x="1143000" y="1524000"/>
            <a:ext cx="3810000" cy="21564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ook Antiqua"/>
              <a:buNone/>
            </a:pPr>
            <a:br>
              <a:rPr lang="fr-FR" sz="1500">
                <a:latin typeface="Book Antiqua"/>
                <a:ea typeface="Book Antiqua"/>
                <a:cs typeface="Book Antiqua"/>
                <a:sym typeface="Book Antiqua"/>
              </a:rPr>
            </a:br>
            <a:r>
              <a:rPr lang="fr-FR" sz="1500">
                <a:latin typeface="Book Antiqua"/>
                <a:ea typeface="Book Antiqua"/>
                <a:cs typeface="Book Antiqua"/>
                <a:sym typeface="Book Antiqua"/>
              </a:rPr>
              <a:t>ECOLES DU MONDE</a:t>
            </a:r>
            <a:br>
              <a:rPr lang="fr-FR" sz="1500">
                <a:latin typeface="Book Antiqua"/>
                <a:ea typeface="Book Antiqua"/>
                <a:cs typeface="Book Antiqua"/>
                <a:sym typeface="Book Antiqua"/>
              </a:rPr>
            </a:br>
            <a:br>
              <a:rPr lang="fr-FR" sz="1500">
                <a:latin typeface="Book Antiqua"/>
                <a:ea typeface="Book Antiqua"/>
                <a:cs typeface="Book Antiqua"/>
                <a:sym typeface="Book Antiqua"/>
              </a:rPr>
            </a:br>
            <a:r>
              <a:rPr lang="fr-FR" sz="1500">
                <a:latin typeface="Book Antiqua"/>
                <a:ea typeface="Book Antiqua"/>
                <a:cs typeface="Book Antiqua"/>
                <a:sym typeface="Book Antiqua"/>
              </a:rPr>
              <a:t>ASSEMBLÉE GÉNÉRALE ORDINAIRE </a:t>
            </a:r>
            <a:br>
              <a:rPr lang="fr-FR" sz="1500">
                <a:latin typeface="Book Antiqua"/>
                <a:ea typeface="Book Antiqua"/>
                <a:cs typeface="Book Antiqua"/>
                <a:sym typeface="Book Antiqua"/>
              </a:rPr>
            </a:br>
            <a:endParaRPr sz="1500"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11" name="Google Shape;111;p1"/>
          <p:cNvSpPr txBox="1"/>
          <p:nvPr>
            <p:ph idx="1" type="subTitle"/>
          </p:nvPr>
        </p:nvSpPr>
        <p:spPr>
          <a:xfrm>
            <a:off x="1398270" y="4283221"/>
            <a:ext cx="3299460" cy="73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90"/>
              <a:buNone/>
            </a:pPr>
            <a:r>
              <a:rPr b="1" lang="fr-FR" sz="1400">
                <a:latin typeface="Book Antiqua"/>
                <a:ea typeface="Book Antiqua"/>
                <a:cs typeface="Book Antiqua"/>
                <a:sym typeface="Book Antiqua"/>
              </a:rPr>
              <a:t>EXERCICE 2024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90"/>
              <a:buNone/>
            </a:pPr>
            <a:r>
              <a:rPr b="1" lang="fr-FR" sz="1400">
                <a:latin typeface="Book Antiqua"/>
                <a:ea typeface="Book Antiqua"/>
                <a:cs typeface="Book Antiqua"/>
                <a:sym typeface="Book Antiqua"/>
              </a:rPr>
              <a:t>19 JUIN 2025</a:t>
            </a:r>
            <a:endParaRPr/>
          </a:p>
        </p:txBody>
      </p:sp>
      <p:sp>
        <p:nvSpPr>
          <p:cNvPr id="112" name="Google Shape;112;p1"/>
          <p:cNvSpPr/>
          <p:nvPr/>
        </p:nvSpPr>
        <p:spPr>
          <a:xfrm>
            <a:off x="6095998" y="0"/>
            <a:ext cx="6096001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descr="Sphères blanches dans un effet flou" id="113" name="Google Shape;113;p1"/>
          <p:cNvPicPr preferRelativeResize="0"/>
          <p:nvPr/>
        </p:nvPicPr>
        <p:blipFill rotWithShape="1">
          <a:blip r:embed="rId3">
            <a:alphaModFix/>
          </a:blip>
          <a:srcRect b="17872" l="0" r="0" t="8115"/>
          <a:stretch/>
        </p:blipFill>
        <p:spPr>
          <a:xfrm>
            <a:off x="6936946" y="762000"/>
            <a:ext cx="4408721" cy="2479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dessin, Dessin d’enfant, Graphique, clipart&#10;&#10;Description générée automatiquement" id="114" name="Google Shape;11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7451" y="3680459"/>
            <a:ext cx="2970516" cy="25323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1"/>
          <p:cNvCxnSpPr/>
          <p:nvPr/>
        </p:nvCxnSpPr>
        <p:spPr>
          <a:xfrm>
            <a:off x="2562423" y="3997080"/>
            <a:ext cx="971155" cy="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Une image contenant plein air, arbre, herbe, Photographie aérienne&#10;&#10;Description générée automatiquement" id="116" name="Google Shape;11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36946" y="762000"/>
            <a:ext cx="4530124" cy="2479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6692370aa9_0_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descr="Une image contenant plein air, arbre, maison, ciel&#10;&#10;Description générée automatiquement" id="201" name="Google Shape;201;g36692370aa9_0_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7335" l="0" r="0" t="17662"/>
          <a:stretch/>
        </p:blipFill>
        <p:spPr>
          <a:xfrm>
            <a:off x="20" y="2943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36692370aa9_0_28"/>
          <p:cNvSpPr/>
          <p:nvPr/>
        </p:nvSpPr>
        <p:spPr>
          <a:xfrm>
            <a:off x="761999" y="762000"/>
            <a:ext cx="10664100" cy="533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03" name="Google Shape;203;g36692370aa9_0_28"/>
          <p:cNvSpPr txBox="1"/>
          <p:nvPr>
            <p:ph type="title"/>
          </p:nvPr>
        </p:nvSpPr>
        <p:spPr>
          <a:xfrm>
            <a:off x="1429575" y="1260626"/>
            <a:ext cx="49623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None/>
            </a:pPr>
            <a:r>
              <a:rPr lang="fr-FR" sz="2000"/>
              <a:t>FEF+ </a:t>
            </a:r>
            <a:endParaRPr sz="2000"/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None/>
            </a:pPr>
            <a:r>
              <a:rPr lang="fr-FR" sz="2000"/>
              <a:t>LES ACTIONS MISES EN OEUVRE EN 2024</a:t>
            </a:r>
            <a:endParaRPr sz="2000"/>
          </a:p>
        </p:txBody>
      </p:sp>
      <p:sp>
        <p:nvSpPr>
          <p:cNvPr id="204" name="Google Shape;204;g36692370aa9_0_28"/>
          <p:cNvSpPr txBox="1"/>
          <p:nvPr/>
        </p:nvSpPr>
        <p:spPr>
          <a:xfrm>
            <a:off x="1429575" y="2662475"/>
            <a:ext cx="4894500" cy="27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7500"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fr-FR" sz="3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Formations du personnel du Campus et des femmes du village :</a:t>
            </a:r>
            <a:endParaRPr b="1" i="0" sz="3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5120" lvl="0" marL="45720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-"/>
            </a:pPr>
            <a:r>
              <a:rPr b="1" i="0" lang="fr-FR" sz="3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éducation par et au numérique</a:t>
            </a:r>
            <a:endParaRPr b="1" i="0" sz="3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512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-"/>
            </a:pPr>
            <a:r>
              <a:rPr b="1" i="0" lang="fr-FR" sz="3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maraîchage et production de semences</a:t>
            </a:r>
            <a:endParaRPr b="1" i="0" sz="3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512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-"/>
            </a:pPr>
            <a:r>
              <a:rPr b="1" i="0" lang="fr-FR" sz="3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apicuture</a:t>
            </a:r>
            <a:endParaRPr b="1" i="0" sz="3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512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-"/>
            </a:pPr>
            <a:r>
              <a:rPr b="1" i="0" lang="fr-FR" sz="3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agroécologie</a:t>
            </a:r>
            <a:endParaRPr b="1" i="0" sz="3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512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-"/>
            </a:pPr>
            <a:r>
              <a:rPr b="1" i="0" lang="fr-FR" sz="3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management pour les personnels de direction, administratifs  et formateurs du lycée</a:t>
            </a:r>
            <a:endParaRPr b="1" i="0" sz="3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512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-"/>
            </a:pPr>
            <a:r>
              <a:rPr b="1" i="0" lang="fr-FR" sz="3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mécanique</a:t>
            </a:r>
            <a:endParaRPr b="1" i="0" sz="3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" name="Google Shape;205;g36692370aa9_0_28" title="3FORMATION MARAÏCHAGE FEMMES BESELY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75774" y="3757351"/>
            <a:ext cx="3329475" cy="187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36692370aa9_0_28" title="16FORMATION MARAÏCHAGE FEMMES BESELY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65950" y="1505150"/>
            <a:ext cx="2724624" cy="20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6692370aa9_0_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descr="Une image contenant plein air, arbre, maison, ciel&#10;&#10;Description générée automatiquement" id="212" name="Google Shape;212;g36692370aa9_0_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7335" l="0" r="0" t="17662"/>
          <a:stretch/>
        </p:blipFill>
        <p:spPr>
          <a:xfrm>
            <a:off x="20" y="2943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36692370aa9_0_37"/>
          <p:cNvSpPr/>
          <p:nvPr/>
        </p:nvSpPr>
        <p:spPr>
          <a:xfrm>
            <a:off x="763974" y="762000"/>
            <a:ext cx="10664100" cy="533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14" name="Google Shape;214;g36692370aa9_0_37"/>
          <p:cNvSpPr txBox="1"/>
          <p:nvPr>
            <p:ph type="title"/>
          </p:nvPr>
        </p:nvSpPr>
        <p:spPr>
          <a:xfrm>
            <a:off x="1429575" y="1260626"/>
            <a:ext cx="49623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None/>
            </a:pPr>
            <a:r>
              <a:rPr lang="fr-FR" sz="2000"/>
              <a:t>FEF+ </a:t>
            </a:r>
            <a:endParaRPr sz="2000"/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None/>
            </a:pPr>
            <a:r>
              <a:rPr lang="fr-FR" sz="2000"/>
              <a:t>LES ACTIONS MISES EN OEUVRE EN 2024</a:t>
            </a:r>
            <a:endParaRPr sz="2000"/>
          </a:p>
        </p:txBody>
      </p:sp>
      <p:sp>
        <p:nvSpPr>
          <p:cNvPr id="215" name="Google Shape;215;g36692370aa9_0_37"/>
          <p:cNvSpPr txBox="1"/>
          <p:nvPr/>
        </p:nvSpPr>
        <p:spPr>
          <a:xfrm>
            <a:off x="1429575" y="2172700"/>
            <a:ext cx="4666500" cy="3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Développement agricole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b="1" i="0" lang="fr-FR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Restauration des sols des 3 terrains d’exploitation 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b="1" i="0" lang="fr-FR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Aménagement en eau des 3 terrains équipés chacun d’un puit, un château d’eau, et de bornes fontaines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b="1" i="0" lang="fr-FR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Construction d’une route et d’un radier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-"/>
            </a:pPr>
            <a:r>
              <a:rPr b="1" i="0" lang="fr-FR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Construction d’un hangar et de sanitaires sur chaque terrain </a:t>
            </a:r>
            <a:endParaRPr b="1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fr-FR" sz="1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Ces travaux se sont achevés entre fin 2024 et janvier 2025</a:t>
            </a:r>
            <a:endParaRPr b="1" i="0" sz="13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6" name="Google Shape;216;g36692370aa9_0_37" title="PXL_20250211_072314058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1750" y="1354975"/>
            <a:ext cx="3641799" cy="437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6692370aa9_0_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descr="Une image contenant plein air, arbre, maison, ciel&#10;&#10;Description générée automatiquement" id="222" name="Google Shape;222;g36692370aa9_0_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7335" l="0" r="0" t="17662"/>
          <a:stretch/>
        </p:blipFill>
        <p:spPr>
          <a:xfrm>
            <a:off x="20" y="2943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36692370aa9_0_46"/>
          <p:cNvSpPr/>
          <p:nvPr/>
        </p:nvSpPr>
        <p:spPr>
          <a:xfrm>
            <a:off x="761999" y="762000"/>
            <a:ext cx="10664100" cy="533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24" name="Google Shape;224;g36692370aa9_0_46"/>
          <p:cNvSpPr txBox="1"/>
          <p:nvPr>
            <p:ph type="title"/>
          </p:nvPr>
        </p:nvSpPr>
        <p:spPr>
          <a:xfrm>
            <a:off x="1429575" y="1260626"/>
            <a:ext cx="49623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None/>
            </a:pPr>
            <a:r>
              <a:rPr lang="fr-FR" sz="2000"/>
              <a:t>FEF+ </a:t>
            </a:r>
            <a:endParaRPr sz="2000"/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None/>
            </a:pPr>
            <a:r>
              <a:rPr lang="fr-FR" sz="2000"/>
              <a:t>LES ACTIONS MISES EN OEUVRE EN 2024</a:t>
            </a:r>
            <a:endParaRPr sz="2000"/>
          </a:p>
        </p:txBody>
      </p:sp>
      <p:sp>
        <p:nvSpPr>
          <p:cNvPr id="225" name="Google Shape;225;g36692370aa9_0_46"/>
          <p:cNvSpPr txBox="1"/>
          <p:nvPr/>
        </p:nvSpPr>
        <p:spPr>
          <a:xfrm>
            <a:off x="1429575" y="2306225"/>
            <a:ext cx="5040000" cy="31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fr-FR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Renforcement des infrastructures existantes</a:t>
            </a:r>
            <a:endParaRPr b="1"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6075" lvl="0" marL="45720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-"/>
            </a:pPr>
            <a:r>
              <a:rPr b="1" i="0" lang="fr-FR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Construction d’une nouvelle salle de maternelle et d’un bureau achevés</a:t>
            </a:r>
            <a:endParaRPr b="1"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6075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-"/>
            </a:pPr>
            <a:r>
              <a:rPr b="1" i="0" lang="fr-FR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Agrandissement du réfectoire et de la cantine lancés</a:t>
            </a:r>
            <a:endParaRPr b="1"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6075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-"/>
            </a:pPr>
            <a:r>
              <a:rPr b="1" i="0" lang="fr-FR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Construction de 8 studios enseignants lancée</a:t>
            </a:r>
            <a:endParaRPr b="1"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6075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-"/>
            </a:pPr>
            <a:r>
              <a:rPr b="1" i="0" lang="fr-FR" sz="2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Entretien et maintenance de l’ensemble des infrastructures lancés</a:t>
            </a:r>
            <a:endParaRPr b="1" i="0" sz="2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6" name="Google Shape;226;g36692370aa9_0_46" title="PXL_20250120_132334712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2350" y="1608450"/>
            <a:ext cx="3013400" cy="4002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6692370aa9_0_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descr="Une image contenant plein air, arbre, maison, ciel&#10;&#10;Description générée automatiquement" id="232" name="Google Shape;232;g36692370aa9_0_5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7335" l="0" r="0" t="17662"/>
          <a:stretch/>
        </p:blipFill>
        <p:spPr>
          <a:xfrm>
            <a:off x="20" y="2943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36692370aa9_0_55"/>
          <p:cNvSpPr/>
          <p:nvPr/>
        </p:nvSpPr>
        <p:spPr>
          <a:xfrm>
            <a:off x="761999" y="762000"/>
            <a:ext cx="10664100" cy="533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34" name="Google Shape;234;g36692370aa9_0_55"/>
          <p:cNvSpPr txBox="1"/>
          <p:nvPr>
            <p:ph type="title"/>
          </p:nvPr>
        </p:nvSpPr>
        <p:spPr>
          <a:xfrm>
            <a:off x="1429575" y="1260626"/>
            <a:ext cx="49623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None/>
            </a:pPr>
            <a:r>
              <a:rPr lang="fr-FR" sz="2000"/>
              <a:t>FEF+ </a:t>
            </a:r>
            <a:endParaRPr sz="2000"/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None/>
            </a:pPr>
            <a:r>
              <a:rPr lang="fr-FR" sz="2000"/>
              <a:t>LES ACTIONS MISES EN OEUVRE EN 2024</a:t>
            </a:r>
            <a:endParaRPr sz="2000"/>
          </a:p>
        </p:txBody>
      </p:sp>
      <p:sp>
        <p:nvSpPr>
          <p:cNvPr id="235" name="Google Shape;235;g36692370aa9_0_55"/>
          <p:cNvSpPr txBox="1"/>
          <p:nvPr/>
        </p:nvSpPr>
        <p:spPr>
          <a:xfrm>
            <a:off x="1429575" y="2233400"/>
            <a:ext cx="5064300" cy="3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fr-FR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Communication</a:t>
            </a:r>
            <a:endParaRPr b="1" i="0" sz="2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1947" lvl="0" marL="45720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b="1" i="0" lang="fr-FR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Nouvelle identité visuelle d’EDM réalisée avec l’agence de communication FCINQ (AustralieGad)</a:t>
            </a:r>
            <a:endParaRPr b="1" i="0" sz="2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1947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b="1" i="0" lang="fr-FR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Réactivation des réseaux sociaux : LinkedIn, Facebook et Instagram et publication régulière des actualités d’EDM</a:t>
            </a:r>
            <a:endParaRPr b="1" i="0" sz="2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1947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b="1" i="0" lang="fr-FR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Production d’un documentaire relatant les 30 mois du FEF+</a:t>
            </a:r>
            <a:endParaRPr b="1" i="0" sz="2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6" name="Google Shape;236;g36692370aa9_0_55" title="edm_ala1_education_2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3500" y="3522493"/>
            <a:ext cx="1315275" cy="2338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36692370aa9_0_55" title="edm_ala1_reboisement_2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09125" y="3522475"/>
            <a:ext cx="1315275" cy="233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36692370aa9_0_55" title="edm_carrousel_missions_01.jp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11175" y="1454825"/>
            <a:ext cx="1501575" cy="187694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39" name="Google Shape;239;g36692370aa9_0_55" title="edm_carrousel_missions_02.jp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59475" y="1454825"/>
            <a:ext cx="1501575" cy="187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36692370aa9_0_55" title="edm_ala1_don_1.jp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857875" y="3522486"/>
            <a:ext cx="1315275" cy="233825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46" name="Google Shape;246;p8"/>
          <p:cNvSpPr txBox="1"/>
          <p:nvPr>
            <p:ph type="title"/>
          </p:nvPr>
        </p:nvSpPr>
        <p:spPr>
          <a:xfrm>
            <a:off x="1104897" y="762001"/>
            <a:ext cx="4991103" cy="114100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</a:pPr>
            <a:r>
              <a:rPr lang="fr-FR"/>
              <a:t>NOMBRE D’ENFANTS SCOLARISES</a:t>
            </a:r>
            <a:endParaRPr/>
          </a:p>
        </p:txBody>
      </p:sp>
      <p:sp>
        <p:nvSpPr>
          <p:cNvPr id="247" name="Google Shape;247;p8"/>
          <p:cNvSpPr txBox="1"/>
          <p:nvPr/>
        </p:nvSpPr>
        <p:spPr>
          <a:xfrm>
            <a:off x="876298" y="2286000"/>
            <a:ext cx="4991103" cy="3317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fr-FR" sz="2100" u="none" cap="none" strike="noStrike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TOTAL ELEVES SCOLARISES 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fr-FR" sz="2100" u="none" cap="none" strike="noStrike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Année scolaire 2024 / 2025</a:t>
            </a:r>
            <a:endParaRPr b="1" i="0" sz="2100" u="none" cap="none" strike="noStrike">
              <a:solidFill>
                <a:srgbClr val="FF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FF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fr-FR" sz="2100" u="none" cap="none" strike="noStrike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292  dont 143 filles &amp;  149 garçons </a:t>
            </a:r>
            <a:endParaRPr b="1" i="0" sz="2100" u="none" cap="none" strike="noStrike">
              <a:solidFill>
                <a:srgbClr val="FF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TOTAL ELEVES SCOLARISES EN 2023/2024:  261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fr-FR" sz="16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TOTAL ELEVES SCOLARISES EN 2022/2023:  281</a:t>
            </a:r>
            <a:endParaRPr b="0" i="0" sz="1600" u="none" cap="none" strike="noStrik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graphicFrame>
        <p:nvGraphicFramePr>
          <p:cNvPr id="248" name="Google Shape;248;p8"/>
          <p:cNvGraphicFramePr/>
          <p:nvPr/>
        </p:nvGraphicFramePr>
        <p:xfrm>
          <a:off x="6565800" y="2147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{1CB8CD6F-0BC7-4806-86C1-204C82EE5022}</a:tableStyleId>
              </a:tblPr>
              <a:tblGrid>
                <a:gridCol w="2218200"/>
                <a:gridCol w="815450"/>
                <a:gridCol w="1096850"/>
                <a:gridCol w="914800"/>
              </a:tblGrid>
              <a:tr h="408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NIVEAU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FILLES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GARCONS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TOTAL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MATERNELLE (MPS,MMS,MGS)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33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47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80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PRIMAIRE (CP1 à CM2)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71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63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134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6EME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13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11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24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5EME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4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13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17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4EME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9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8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17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3EME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10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2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12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SECONDE AGRICOLE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3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5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fr-FR" sz="1400" u="none" cap="none" strike="noStrike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8</a:t>
                      </a:r>
                      <a:endParaRPr b="1" sz="1400" u="none" cap="none" strike="noStrike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41B4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54" name="Google Shape;254;p10"/>
          <p:cNvSpPr txBox="1"/>
          <p:nvPr>
            <p:ph type="title"/>
          </p:nvPr>
        </p:nvSpPr>
        <p:spPr>
          <a:xfrm>
            <a:off x="1104900" y="762000"/>
            <a:ext cx="4991100" cy="81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None/>
            </a:pPr>
            <a:r>
              <a:rPr lang="fr-FR" sz="2000"/>
              <a:t>LE LYCEE TECHNIQUE AGRICOLE </a:t>
            </a:r>
            <a:endParaRPr sz="2000"/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None/>
            </a:pPr>
            <a:r>
              <a:rPr lang="fr-FR" sz="2000"/>
              <a:t>ET PROFESSIONNEL DE BESELY</a:t>
            </a:r>
            <a:endParaRPr sz="1600"/>
          </a:p>
        </p:txBody>
      </p:sp>
      <p:sp>
        <p:nvSpPr>
          <p:cNvPr id="255" name="Google Shape;255;p10"/>
          <p:cNvSpPr txBox="1"/>
          <p:nvPr>
            <p:ph idx="1" type="body"/>
          </p:nvPr>
        </p:nvSpPr>
        <p:spPr>
          <a:xfrm>
            <a:off x="1104897" y="2141445"/>
            <a:ext cx="4991103" cy="36307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7924"/>
              <a:buNone/>
            </a:pPr>
            <a:r>
              <a:rPr b="1" lang="fr-FR" sz="3137">
                <a:latin typeface="Book Antiqua"/>
                <a:ea typeface="Book Antiqua"/>
                <a:cs typeface="Book Antiqua"/>
                <a:sym typeface="Book Antiqua"/>
              </a:rPr>
              <a:t>Dépôt des dossiers d’agrément auprès des 2 Ministères : Agriculture et Enseignement technique et Professionnel en septembre 2024.</a:t>
            </a:r>
            <a:endParaRPr b="1" sz="3137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7924"/>
              <a:buNone/>
            </a:pPr>
            <a:r>
              <a:t/>
            </a:r>
            <a:endParaRPr b="1" sz="3137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7924"/>
              <a:buNone/>
            </a:pPr>
            <a:r>
              <a:rPr b="1" lang="fr-FR" sz="3137">
                <a:latin typeface="Book Antiqua"/>
                <a:ea typeface="Book Antiqua"/>
                <a:cs typeface="Book Antiqua"/>
                <a:sym typeface="Book Antiqua"/>
              </a:rPr>
              <a:t>Ouverture de la classe de seconde le 23 septembre 2024 avec agrément provisoire (agrément définitif reçu en février 2025)</a:t>
            </a:r>
            <a:endParaRPr b="1" sz="3137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7924"/>
              <a:buNone/>
            </a:pPr>
            <a:r>
              <a:t/>
            </a:r>
            <a:endParaRPr b="1" sz="3137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7924"/>
              <a:buNone/>
            </a:pPr>
            <a:r>
              <a:rPr b="1" lang="fr-FR" sz="3137">
                <a:latin typeface="Book Antiqua"/>
                <a:ea typeface="Book Antiqua"/>
                <a:cs typeface="Book Antiqua"/>
                <a:sym typeface="Book Antiqua"/>
              </a:rPr>
              <a:t>Diplômes délivrés :</a:t>
            </a:r>
            <a:endParaRPr b="1" sz="3137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7924"/>
              <a:buNone/>
            </a:pPr>
            <a:r>
              <a:t/>
            </a:r>
            <a:endParaRPr b="1" sz="3137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273"/>
              <a:buFont typeface="Arial"/>
              <a:buNone/>
            </a:pPr>
            <a:r>
              <a:rPr b="1" lang="fr-FR" sz="3305">
                <a:latin typeface="Book Antiqua"/>
                <a:ea typeface="Book Antiqua"/>
                <a:cs typeface="Book Antiqua"/>
                <a:sym typeface="Book Antiqua"/>
              </a:rPr>
              <a:t>CPEA et BEP-EEA aux</a:t>
            </a:r>
            <a:endParaRPr b="1" sz="3305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273"/>
              <a:buNone/>
            </a:pPr>
            <a:r>
              <a:rPr b="1" lang="fr-FR" sz="3305">
                <a:latin typeface="Book Antiqua"/>
                <a:ea typeface="Book Antiqua"/>
                <a:cs typeface="Book Antiqua"/>
                <a:sym typeface="Book Antiqua"/>
              </a:rPr>
              <a:t>Métiers « « Exploitant Agricole, et « Exploitant-Entrepreneur Agricole »</a:t>
            </a:r>
            <a:endParaRPr b="1" sz="1400"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descr="Une image contenant arbre, plante, bâtiment, plein air&#10;&#10;Description générée automatiquement" id="256" name="Google Shape;25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0950" y="1958875"/>
            <a:ext cx="5707574" cy="371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62" name="Google Shape;262;p11"/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63" name="Google Shape;263;p11"/>
          <p:cNvSpPr txBox="1"/>
          <p:nvPr>
            <p:ph type="title"/>
          </p:nvPr>
        </p:nvSpPr>
        <p:spPr>
          <a:xfrm>
            <a:off x="1044054" y="2286000"/>
            <a:ext cx="3965456" cy="2285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</a:pPr>
            <a:r>
              <a:rPr lang="fr-FR">
                <a:solidFill>
                  <a:schemeClr val="lt1"/>
                </a:solidFill>
              </a:rPr>
              <a:t>FINANCEMENT </a:t>
            </a:r>
            <a:br>
              <a:rPr lang="fr-FR">
                <a:solidFill>
                  <a:schemeClr val="lt1"/>
                </a:solidFill>
              </a:rPr>
            </a:br>
            <a:r>
              <a:rPr lang="fr-FR">
                <a:solidFill>
                  <a:schemeClr val="lt1"/>
                </a:solidFill>
              </a:rPr>
              <a:t>ET CONSTRUCTION DU LYCEE</a:t>
            </a:r>
            <a:endParaRPr/>
          </a:p>
        </p:txBody>
      </p:sp>
      <p:sp>
        <p:nvSpPr>
          <p:cNvPr id="264" name="Google Shape;264;p11"/>
          <p:cNvSpPr txBox="1"/>
          <p:nvPr>
            <p:ph idx="1" type="body"/>
          </p:nvPr>
        </p:nvSpPr>
        <p:spPr>
          <a:xfrm>
            <a:off x="5673650" y="242750"/>
            <a:ext cx="6270300" cy="63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t/>
            </a:r>
            <a:endParaRPr b="1" sz="15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t/>
            </a:r>
            <a:endParaRPr b="1" sz="15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t/>
            </a:r>
            <a:endParaRPr b="1" sz="15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t/>
            </a:r>
            <a:endParaRPr b="1" sz="15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b="1" lang="fr-FR" sz="5600">
                <a:latin typeface="Book Antiqua"/>
                <a:ea typeface="Book Antiqua"/>
                <a:cs typeface="Book Antiqua"/>
                <a:sym typeface="Book Antiqua"/>
              </a:rPr>
              <a:t>FINANCEMENT AFD/FICOL</a:t>
            </a:r>
            <a:endParaRPr sz="56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lang="fr-FR" sz="5600">
                <a:latin typeface="Book Antiqua"/>
                <a:ea typeface="Book Antiqua"/>
                <a:cs typeface="Book Antiqua"/>
                <a:sym typeface="Book Antiqua"/>
              </a:rPr>
              <a:t>Dépôt du dossier final FICOL auprès de l’AFD : </a:t>
            </a:r>
            <a:r>
              <a:rPr b="1" lang="fr-FR" sz="5600">
                <a:latin typeface="Book Antiqua"/>
                <a:ea typeface="Book Antiqua"/>
                <a:cs typeface="Book Antiqua"/>
                <a:sym typeface="Book Antiqua"/>
              </a:rPr>
              <a:t>12 juillet 2024 - modifié en janvier 2025 suite aux coupes budgétaires</a:t>
            </a:r>
            <a:endParaRPr b="1" sz="56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64444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4375"/>
              <a:buNone/>
            </a:pPr>
            <a:r>
              <a:rPr b="1" lang="fr-FR" sz="6400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Budget construction phase 1</a:t>
            </a:r>
            <a:r>
              <a:rPr b="1" lang="fr-FR" sz="5600">
                <a:latin typeface="Book Antiqua"/>
                <a:ea typeface="Book Antiqua"/>
                <a:cs typeface="Book Antiqua"/>
                <a:sym typeface="Book Antiqua"/>
              </a:rPr>
              <a:t>: bâtiment principal, cuisine, réfectoire, infirmerie, entrepôt agricole, 12 studios, 2ème maison de gardien, mur d’enceinte:  </a:t>
            </a:r>
            <a:r>
              <a:rPr b="1" lang="fr-FR" sz="5600">
                <a:solidFill>
                  <a:srgbClr val="FF0000"/>
                </a:solidFill>
                <a:latin typeface="Book Antiqua"/>
                <a:ea typeface="Book Antiqua"/>
                <a:cs typeface="Book Antiqua"/>
                <a:sym typeface="Book Antiqua"/>
              </a:rPr>
              <a:t>2.142.792 €</a:t>
            </a:r>
            <a:endParaRPr b="1" sz="5600">
              <a:solidFill>
                <a:srgbClr val="FF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b="1" lang="fr-FR" sz="5600">
                <a:latin typeface="Book Antiqua"/>
                <a:ea typeface="Book Antiqua"/>
                <a:cs typeface="Book Antiqua"/>
                <a:sym typeface="Book Antiqua"/>
              </a:rPr>
              <a:t>Ce budget s’entend hors les constructions déjà financées et réalisées ou en cours de finition. </a:t>
            </a:r>
            <a:endParaRPr b="1" sz="56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4375"/>
              <a:buNone/>
            </a:pPr>
            <a:r>
              <a:rPr b="1" lang="fr-FR" sz="6400">
                <a:solidFill>
                  <a:srgbClr val="990000"/>
                </a:solidFill>
                <a:highlight>
                  <a:schemeClr val="lt1"/>
                </a:highlight>
                <a:latin typeface="Book Antiqua"/>
                <a:ea typeface="Book Antiqua"/>
                <a:cs typeface="Book Antiqua"/>
                <a:sym typeface="Book Antiqua"/>
              </a:rPr>
              <a:t>PLAN DE FINANCEMENT</a:t>
            </a:r>
            <a:endParaRPr b="1" sz="6400">
              <a:solidFill>
                <a:srgbClr val="990000"/>
              </a:solidFill>
              <a:highlight>
                <a:schemeClr val="lt1"/>
              </a:highlight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Book Antiqua"/>
              <a:buChar char="-"/>
            </a:pPr>
            <a:r>
              <a:rPr b="1" lang="fr-FR" sz="6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EDM 					417.840 €</a:t>
            </a:r>
            <a:endParaRPr b="1" sz="6400">
              <a:solidFill>
                <a:srgbClr val="99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95625"/>
              <a:buNone/>
            </a:pPr>
            <a:r>
              <a:rPr b="1" lang="fr-FR" sz="6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dont: 					</a:t>
            </a:r>
            <a:endParaRPr b="1" sz="6400">
              <a:solidFill>
                <a:srgbClr val="99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30200" lvl="1" marL="9144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Book Antiqua"/>
              <a:buChar char="-"/>
            </a:pPr>
            <a:r>
              <a:rPr lang="fr-FR" sz="6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Fondation EDF : 	  		  96.000 €</a:t>
            </a:r>
            <a:endParaRPr sz="6400">
              <a:solidFill>
                <a:srgbClr val="99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302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Book Antiqua"/>
              <a:buChar char="-"/>
            </a:pPr>
            <a:r>
              <a:rPr lang="fr-FR" sz="6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Fondation COMGEST : 	                    25.000 €</a:t>
            </a:r>
            <a:endParaRPr sz="6400">
              <a:solidFill>
                <a:srgbClr val="99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302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Book Antiqua"/>
              <a:buChar char="-"/>
            </a:pPr>
            <a:r>
              <a:rPr lang="fr-FR" sz="6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Fondation COMGEST 2 : 	                  140.000 €</a:t>
            </a:r>
            <a:endParaRPr sz="6400">
              <a:solidFill>
                <a:srgbClr val="99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302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Book Antiqua"/>
              <a:buChar char="-"/>
            </a:pPr>
            <a:r>
              <a:rPr lang="fr-FR" sz="6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A financer:			156.840 €</a:t>
            </a:r>
            <a:endParaRPr sz="6400">
              <a:solidFill>
                <a:srgbClr val="99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95625"/>
              <a:buNone/>
            </a:pPr>
            <a:r>
              <a:t/>
            </a:r>
            <a:endParaRPr sz="6400">
              <a:solidFill>
                <a:srgbClr val="99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Book Antiqua"/>
              <a:buChar char="-"/>
            </a:pPr>
            <a:r>
              <a:rPr b="1" lang="fr-FR" sz="6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REGION REUNION		</a:t>
            </a:r>
            <a:r>
              <a:rPr lang="fr-FR" sz="6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	   </a:t>
            </a:r>
            <a:r>
              <a:rPr b="1" lang="fr-FR" sz="6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225.000 € </a:t>
            </a:r>
            <a:endParaRPr sz="6400">
              <a:solidFill>
                <a:srgbClr val="990000"/>
              </a:solidFill>
            </a:endParaRPr>
          </a:p>
          <a:p>
            <a:pPr indent="-330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Book Antiqua"/>
              <a:buChar char="-"/>
            </a:pPr>
            <a:r>
              <a:rPr b="1" lang="fr-FR" sz="6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AFD</a:t>
            </a:r>
            <a:r>
              <a:rPr lang="fr-FR" sz="6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1" lang="fr-FR" sz="6400">
                <a:solidFill>
                  <a:srgbClr val="990000"/>
                </a:solidFill>
                <a:latin typeface="Book Antiqua"/>
                <a:ea typeface="Book Antiqua"/>
                <a:cs typeface="Book Antiqua"/>
                <a:sym typeface="Book Antiqua"/>
              </a:rPr>
              <a:t>						1.499.953 €</a:t>
            </a:r>
            <a:endParaRPr sz="6400">
              <a:solidFill>
                <a:srgbClr val="99000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0714"/>
              <a:buNone/>
            </a:pPr>
            <a:r>
              <a:rPr b="1" lang="fr-FR" sz="5600">
                <a:latin typeface="Book Antiqua"/>
                <a:ea typeface="Book Antiqua"/>
                <a:cs typeface="Book Antiqua"/>
                <a:sym typeface="Book Antiqua"/>
              </a:rPr>
              <a:t>Estimation de la date de signature de la convention : Septembre 2025</a:t>
            </a:r>
            <a:endParaRPr b="1" sz="56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b="1" lang="fr-FR" sz="5600">
                <a:latin typeface="Book Antiqua"/>
                <a:ea typeface="Book Antiqua"/>
                <a:cs typeface="Book Antiqua"/>
                <a:sym typeface="Book Antiqua"/>
              </a:rPr>
              <a:t>Début de la construction de la phase 1 : novembre/décembre 2025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t/>
            </a:r>
            <a:endParaRPr b="1" sz="32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64444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t/>
            </a:r>
            <a:endParaRPr sz="15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t/>
            </a:r>
            <a:endParaRPr sz="1500"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6692370aa9_0_6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70" name="Google Shape;270;g36692370aa9_0_68"/>
          <p:cNvSpPr/>
          <p:nvPr/>
        </p:nvSpPr>
        <p:spPr>
          <a:xfrm>
            <a:off x="733197" y="1113411"/>
            <a:ext cx="4629600" cy="462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71" name="Google Shape;271;g36692370aa9_0_68"/>
          <p:cNvSpPr txBox="1"/>
          <p:nvPr>
            <p:ph type="title"/>
          </p:nvPr>
        </p:nvSpPr>
        <p:spPr>
          <a:xfrm>
            <a:off x="1044054" y="2286000"/>
            <a:ext cx="3965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</a:pPr>
            <a:r>
              <a:rPr lang="fr-FR">
                <a:solidFill>
                  <a:schemeClr val="lt1"/>
                </a:solidFill>
              </a:rPr>
              <a:t>FINANCEMENT </a:t>
            </a:r>
            <a:br>
              <a:rPr lang="fr-FR">
                <a:solidFill>
                  <a:schemeClr val="lt1"/>
                </a:solidFill>
              </a:rPr>
            </a:br>
            <a:r>
              <a:rPr lang="fr-FR">
                <a:solidFill>
                  <a:schemeClr val="lt1"/>
                </a:solidFill>
              </a:rPr>
              <a:t>ET CONSTRUCTION DU LYCEE</a:t>
            </a:r>
            <a:endParaRPr/>
          </a:p>
        </p:txBody>
      </p:sp>
      <p:sp>
        <p:nvSpPr>
          <p:cNvPr id="272" name="Google Shape;272;g36692370aa9_0_68"/>
          <p:cNvSpPr txBox="1"/>
          <p:nvPr>
            <p:ph idx="1" type="body"/>
          </p:nvPr>
        </p:nvSpPr>
        <p:spPr>
          <a:xfrm>
            <a:off x="5673650" y="497650"/>
            <a:ext cx="6100200" cy="593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8"/>
              <a:buNone/>
            </a:pPr>
            <a:r>
              <a:t/>
            </a:r>
            <a:endParaRPr b="1" sz="1462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88"/>
              <a:buNone/>
            </a:pPr>
            <a:r>
              <a:t/>
            </a:r>
            <a:endParaRPr b="1" sz="1462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88"/>
              <a:buNone/>
            </a:pPr>
            <a:r>
              <a:t/>
            </a:r>
            <a:endParaRPr b="1" sz="1462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88"/>
              <a:buNone/>
            </a:pPr>
            <a:r>
              <a:t/>
            </a:r>
            <a:endParaRPr b="1" sz="1462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89"/>
              <a:buNone/>
            </a:pPr>
            <a:r>
              <a:rPr b="1" lang="fr-FR" sz="2087">
                <a:latin typeface="Book Antiqua"/>
                <a:ea typeface="Book Antiqua"/>
                <a:cs typeface="Book Antiqua"/>
                <a:sym typeface="Book Antiqua"/>
              </a:rPr>
              <a:t>A FINANCER D’URGENCE</a:t>
            </a:r>
            <a:endParaRPr b="1" sz="2087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89"/>
              <a:buNone/>
            </a:pPr>
            <a:r>
              <a:t/>
            </a:r>
            <a:endParaRPr b="1" sz="154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89"/>
              <a:buNone/>
            </a:pPr>
            <a:r>
              <a:rPr b="1" lang="fr-FR" sz="1821">
                <a:latin typeface="Book Antiqua"/>
                <a:ea typeface="Book Antiqua"/>
                <a:cs typeface="Book Antiqua"/>
                <a:sym typeface="Book Antiqua"/>
              </a:rPr>
              <a:t>En attendant que le lycée soit construit, les élèves sont hébergés dans une salle de maternelle.</a:t>
            </a:r>
            <a:endParaRPr b="1" sz="1821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89"/>
              <a:buNone/>
            </a:pPr>
            <a:r>
              <a:rPr b="1" lang="fr-FR" sz="1821">
                <a:latin typeface="Book Antiqua"/>
                <a:ea typeface="Book Antiqua"/>
                <a:cs typeface="Book Antiqua"/>
                <a:sym typeface="Book Antiqua"/>
              </a:rPr>
              <a:t>Ils doivent suivre des formations pratiques, dans le respect des référentiels afin d’obtenir  leurs diplômes :</a:t>
            </a:r>
            <a:endParaRPr b="1" sz="1821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89"/>
              <a:buNone/>
            </a:pPr>
            <a:r>
              <a:t/>
            </a:r>
            <a:endParaRPr b="1" sz="1821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52"/>
              <a:buNone/>
            </a:pPr>
            <a:r>
              <a:rPr b="1" lang="fr-FR" sz="2122">
                <a:latin typeface="Book Antiqua"/>
                <a:ea typeface="Book Antiqua"/>
                <a:cs typeface="Book Antiqua"/>
                <a:sym typeface="Book Antiqua"/>
              </a:rPr>
              <a:t>Nous devons donc construire en urgence des ateliers de travaux pratiques:</a:t>
            </a:r>
            <a:endParaRPr b="1" sz="2122"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4319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22"/>
              <a:buFont typeface="Book Antiqua"/>
              <a:buChar char="●"/>
            </a:pPr>
            <a:r>
              <a:rPr b="1" lang="fr-FR" sz="1821">
                <a:latin typeface="Book Antiqua"/>
                <a:ea typeface="Book Antiqua"/>
                <a:cs typeface="Book Antiqua"/>
                <a:sym typeface="Book Antiqua"/>
              </a:rPr>
              <a:t>Poulailler</a:t>
            </a:r>
            <a:endParaRPr b="1" sz="1821"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4319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22"/>
              <a:buFont typeface="Book Antiqua"/>
              <a:buChar char="●"/>
            </a:pPr>
            <a:r>
              <a:rPr b="1" lang="fr-FR" sz="1821">
                <a:latin typeface="Book Antiqua"/>
                <a:ea typeface="Book Antiqua"/>
                <a:cs typeface="Book Antiqua"/>
                <a:sym typeface="Book Antiqua"/>
              </a:rPr>
              <a:t>Pisciculture</a:t>
            </a:r>
            <a:endParaRPr b="1" sz="1821"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4319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22"/>
              <a:buFont typeface="Book Antiqua"/>
              <a:buChar char="●"/>
            </a:pPr>
            <a:r>
              <a:rPr b="1" lang="fr-FR" sz="1821">
                <a:latin typeface="Book Antiqua"/>
                <a:ea typeface="Book Antiqua"/>
                <a:cs typeface="Book Antiqua"/>
                <a:sym typeface="Book Antiqua"/>
              </a:rPr>
              <a:t>Unité de transformation végétale etc.</a:t>
            </a:r>
            <a:endParaRPr b="1" sz="1821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89"/>
              <a:buNone/>
            </a:pPr>
            <a:r>
              <a:t/>
            </a:r>
            <a:endParaRPr b="1" sz="1821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89"/>
              <a:buNone/>
            </a:pPr>
            <a:r>
              <a:t/>
            </a:r>
            <a:endParaRPr sz="1695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88"/>
              <a:buNone/>
            </a:pPr>
            <a:r>
              <a:t/>
            </a:r>
            <a:endParaRPr sz="1462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88"/>
              <a:buNone/>
            </a:pPr>
            <a:r>
              <a:t/>
            </a:r>
            <a:endParaRPr sz="1462"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78" name="Google Shape;278;p13"/>
          <p:cNvSpPr/>
          <p:nvPr/>
        </p:nvSpPr>
        <p:spPr>
          <a:xfrm>
            <a:off x="761999" y="762000"/>
            <a:ext cx="10664100" cy="533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79" name="Google Shape;279;p13"/>
          <p:cNvSpPr txBox="1"/>
          <p:nvPr>
            <p:ph type="title"/>
          </p:nvPr>
        </p:nvSpPr>
        <p:spPr>
          <a:xfrm>
            <a:off x="1429575" y="1286625"/>
            <a:ext cx="48279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20"/>
              <a:buFont typeface="Arial"/>
              <a:buNone/>
            </a:pPr>
            <a:r>
              <a:rPr lang="fr-FR" sz="1800">
                <a:solidFill>
                  <a:schemeClr val="dk1"/>
                </a:solidFill>
              </a:rPr>
              <a:t>LE CAMP DE VACANCES  2024 </a:t>
            </a:r>
            <a:endParaRPr sz="1800"/>
          </a:p>
        </p:txBody>
      </p:sp>
      <p:sp>
        <p:nvSpPr>
          <p:cNvPr id="280" name="Google Shape;280;p13"/>
          <p:cNvSpPr txBox="1"/>
          <p:nvPr>
            <p:ph idx="1" type="body"/>
          </p:nvPr>
        </p:nvSpPr>
        <p:spPr>
          <a:xfrm>
            <a:off x="1429575" y="1966375"/>
            <a:ext cx="5040000" cy="3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None/>
            </a:pPr>
            <a:r>
              <a:t/>
            </a:r>
            <a:endParaRPr b="1" baseline="30000" sz="12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8014"/>
              <a:buNone/>
            </a:pPr>
            <a:r>
              <a:rPr b="1" baseline="30000" lang="fr-FR" sz="2124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POURSUITE DU PARTENARIAT AVEC l’ENSHEEIT DE TOULOUSE</a:t>
            </a:r>
            <a:endParaRPr b="1" sz="2124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3750"/>
              <a:buNone/>
            </a:pPr>
            <a:r>
              <a:rPr lang="fr-FR" sz="16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11 étudiants, bénévoles et 10 éducateurs malgaches 6 semaines  - du 29 juin au 10 août  2024</a:t>
            </a:r>
            <a:endParaRPr sz="22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3750"/>
              <a:buNone/>
            </a:pPr>
            <a:r>
              <a:rPr lang="fr-FR" sz="16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Les enfants divisés en 7 groupes  alternent entre cours de français, d’anglais, de mathématiques, activités ludo-pédagogiques, sport, théâtre, danse, robotique…</a:t>
            </a:r>
            <a:endParaRPr sz="16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3750"/>
              <a:buNone/>
            </a:pPr>
            <a:r>
              <a:rPr lang="fr-FR" sz="16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Deux professionnels du théâtre, 1 dramaturge et 1 metteur en scène ont mené un atelier de théâtre durant 5 semaines et monté un spectacle avec les élèves.</a:t>
            </a:r>
            <a:endParaRPr sz="16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3750"/>
              <a:buNone/>
            </a:pPr>
            <a:r>
              <a:rPr lang="fr-FR" sz="16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En 2025, 10 étudiants bénévoles font à nouveau le voyage; </a:t>
            </a:r>
            <a:endParaRPr sz="14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281" name="Google Shape;281;p13" title="IMG_222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3850" y="1966375"/>
            <a:ext cx="4641976" cy="348150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66a6744cac_0_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87" name="Google Shape;287;g366a6744cac_0_1"/>
          <p:cNvSpPr/>
          <p:nvPr/>
        </p:nvSpPr>
        <p:spPr>
          <a:xfrm>
            <a:off x="761999" y="762000"/>
            <a:ext cx="10664100" cy="533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88" name="Google Shape;288;g366a6744cac_0_1"/>
          <p:cNvSpPr txBox="1"/>
          <p:nvPr>
            <p:ph type="title"/>
          </p:nvPr>
        </p:nvSpPr>
        <p:spPr>
          <a:xfrm>
            <a:off x="1429575" y="1286625"/>
            <a:ext cx="41781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20"/>
              <a:buFont typeface="Arial"/>
              <a:buNone/>
            </a:pPr>
            <a:r>
              <a:rPr lang="fr-FR" sz="1800">
                <a:solidFill>
                  <a:schemeClr val="dk1"/>
                </a:solidFill>
              </a:rPr>
              <a:t>LE FESTIVAL D’ASTRONOMIE 2024</a:t>
            </a:r>
            <a:endParaRPr sz="1800"/>
          </a:p>
        </p:txBody>
      </p:sp>
      <p:sp>
        <p:nvSpPr>
          <p:cNvPr id="289" name="Google Shape;289;g366a6744cac_0_1"/>
          <p:cNvSpPr txBox="1"/>
          <p:nvPr>
            <p:ph idx="1" type="body"/>
          </p:nvPr>
        </p:nvSpPr>
        <p:spPr>
          <a:xfrm>
            <a:off x="995325" y="2029200"/>
            <a:ext cx="5280000" cy="3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t/>
            </a:r>
            <a:endParaRPr b="1" baseline="30000" sz="12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800"/>
              <a:buNone/>
            </a:pPr>
            <a:r>
              <a:rPr b="1" baseline="30000" lang="fr-FR" sz="2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Comme chaque année depuis 2022, Sylvain Bouley et son équipe ont passé une dizaine de jours sur le campus entre fin juin et début juillet.</a:t>
            </a:r>
            <a:endParaRPr b="1" baseline="30000" sz="2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800"/>
              <a:buNone/>
            </a:pPr>
            <a:r>
              <a:rPr b="1" baseline="30000" lang="fr-FR" sz="2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Au programme : ateliers d’astronomie, observation du ciel, pièce de théâtre jouée par les enfants à Besely et à Mahajanga.</a:t>
            </a:r>
            <a:endParaRPr b="1" baseline="30000" sz="2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800"/>
              <a:buNone/>
            </a:pPr>
            <a:r>
              <a:rPr b="1" baseline="30000" lang="fr-FR" sz="2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En 2025, à la même période aura lieu en plus des activités habituelles, l’Ecole d’astronomie Panafricaine: des chercheurs et astronomes de plusieurs pays d’Afrique séjourneront à Besely pour apprendre à utiliser le télescope robotisé et pouvoir ensuite faire des observations depuis leur pays.</a:t>
            </a:r>
            <a:endParaRPr b="1" baseline="30000" sz="2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290" name="Google Shape;290;g366a6744cac_0_1" title="IMG_338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3191" y="2029200"/>
            <a:ext cx="4641981" cy="348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23" name="Google Shape;123;p2"/>
          <p:cNvSpPr txBox="1"/>
          <p:nvPr>
            <p:ph type="title"/>
          </p:nvPr>
        </p:nvSpPr>
        <p:spPr>
          <a:xfrm>
            <a:off x="1044054" y="2286000"/>
            <a:ext cx="3965456" cy="2285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</a:pPr>
            <a:r>
              <a:rPr b="1" lang="fr-FR">
                <a:solidFill>
                  <a:schemeClr val="lt1"/>
                </a:solidFill>
              </a:rPr>
              <a:t>LA SITUATION A MADAGASCAR : QUELQUES CHIFFRES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4" name="Google Shape;124;p2"/>
          <p:cNvSpPr txBox="1"/>
          <p:nvPr>
            <p:ph idx="1" type="body"/>
          </p:nvPr>
        </p:nvSpPr>
        <p:spPr>
          <a:xfrm>
            <a:off x="5826275" y="762000"/>
            <a:ext cx="61056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5"/>
              <a:buNone/>
            </a:pPr>
            <a:r>
              <a:t/>
            </a:r>
            <a:endParaRPr b="1" sz="1500"/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75"/>
              <a:buNone/>
            </a:pPr>
            <a:r>
              <a:rPr b="1" lang="fr-FR" sz="1500">
                <a:latin typeface="Roboto"/>
                <a:ea typeface="Roboto"/>
                <a:cs typeface="Roboto"/>
                <a:sym typeface="Roboto"/>
              </a:rPr>
              <a:t>CHIFFRES 2024</a:t>
            </a:r>
            <a:endParaRPr b="1"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75"/>
              <a:buNone/>
            </a:pPr>
            <a:r>
              <a:rPr i="1" lang="fr-FR" sz="1500">
                <a:latin typeface="Roboto"/>
                <a:ea typeface="Roboto"/>
                <a:cs typeface="Roboto"/>
                <a:sym typeface="Roboto"/>
              </a:rPr>
              <a:t>Réf : Banque Mondiale</a:t>
            </a:r>
            <a:endParaRPr i="1"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75"/>
              <a:buNone/>
            </a:pPr>
            <a:r>
              <a:rPr b="1" lang="fr-FR" sz="1500">
                <a:latin typeface="Roboto"/>
                <a:ea typeface="Roboto"/>
                <a:cs typeface="Roboto"/>
                <a:sym typeface="Roboto"/>
              </a:rPr>
              <a:t>POPULATION </a:t>
            </a:r>
            <a:endParaRPr b="1"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75"/>
              <a:buNone/>
            </a:pPr>
            <a:r>
              <a:rPr b="1" lang="fr-FR" sz="1500">
                <a:latin typeface="Roboto"/>
                <a:ea typeface="Roboto"/>
                <a:cs typeface="Roboto"/>
                <a:sym typeface="Roboto"/>
              </a:rPr>
              <a:t>au 31/12/2024 : 31.578.390 habitants</a:t>
            </a:r>
            <a:endParaRPr b="1"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75"/>
              <a:buNone/>
            </a:pPr>
            <a:r>
              <a:rPr b="1" lang="fr-FR" sz="1500">
                <a:latin typeface="Roboto"/>
                <a:ea typeface="Roboto"/>
                <a:cs typeface="Roboto"/>
                <a:sym typeface="Roboto"/>
              </a:rPr>
              <a:t>au 10/06/2025 : 32.351.522 habitants</a:t>
            </a:r>
            <a:endParaRPr b="1"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75"/>
              <a:buNone/>
            </a:pPr>
            <a:r>
              <a:rPr b="1" lang="fr-FR" sz="1500">
                <a:latin typeface="Roboto"/>
                <a:ea typeface="Roboto"/>
                <a:cs typeface="Roboto"/>
                <a:sym typeface="Roboto"/>
              </a:rPr>
              <a:t>TAUX DE PAUVRETE : </a:t>
            </a:r>
            <a:r>
              <a:rPr b="1" lang="fr-FR" sz="15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Plus de 70% </a:t>
            </a:r>
            <a:r>
              <a:rPr b="1" lang="fr-FR" sz="1500">
                <a:latin typeface="Roboto"/>
                <a:ea typeface="Roboto"/>
                <a:cs typeface="Roboto"/>
                <a:sym typeface="Roboto"/>
              </a:rPr>
              <a:t>de la population vit en dessous du seuil international de pauvreté : 2,15 USD par personne et par jour</a:t>
            </a:r>
            <a:endParaRPr b="1" sz="1500">
              <a:latin typeface="Roboto"/>
              <a:ea typeface="Roboto"/>
              <a:cs typeface="Roboto"/>
              <a:sym typeface="Roboto"/>
            </a:endParaRPr>
          </a:p>
          <a:p>
            <a:pPr indent="-327025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550"/>
              <a:buChar char="-"/>
            </a:pPr>
            <a:r>
              <a:rPr b="1" lang="fr-FR" sz="155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Plus de 70 %</a:t>
            </a:r>
            <a:r>
              <a:rPr b="1" lang="fr-FR" sz="1550">
                <a:latin typeface="Arial"/>
                <a:ea typeface="Arial"/>
                <a:cs typeface="Arial"/>
                <a:sym typeface="Arial"/>
              </a:rPr>
              <a:t> souffrent de privations dans l’accès aux besoins essentiels tels que l’éducation, la santé et un logement décent. </a:t>
            </a:r>
            <a:endParaRPr b="1" sz="1550">
              <a:latin typeface="Arial"/>
              <a:ea typeface="Arial"/>
              <a:cs typeface="Arial"/>
              <a:sym typeface="Arial"/>
            </a:endParaRPr>
          </a:p>
          <a:p>
            <a:pPr indent="-327025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50"/>
              <a:buChar char="-"/>
            </a:pPr>
            <a:r>
              <a:rPr b="1" lang="fr-FR" sz="1550">
                <a:latin typeface="Arial"/>
                <a:ea typeface="Arial"/>
                <a:cs typeface="Arial"/>
                <a:sym typeface="Arial"/>
              </a:rPr>
              <a:t>54,9 % de la population en âge de travailler est employé, dont 60,7 % dans l'agriculture. </a:t>
            </a:r>
            <a:endParaRPr b="1" sz="15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530"/>
              <a:buNone/>
            </a:pPr>
            <a:r>
              <a:rPr b="1" lang="fr-FR" sz="1350">
                <a:latin typeface="Arial"/>
                <a:ea typeface="Arial"/>
                <a:cs typeface="Arial"/>
                <a:sym typeface="Arial"/>
              </a:rPr>
              <a:t>Une forte dépendance à une agriculture à faible productivité, combinée à des opportunités limitées dans des secteurs mieux rémunérés, illustre la persistance de la pauvreté. Par ailleurs, la vulnérabilité de l'économie aux chocs climatiques aggrave encore la pauvreté des ménages.</a:t>
            </a:r>
            <a:endParaRPr b="1"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530"/>
              <a:buNone/>
            </a:pPr>
            <a:r>
              <a:t/>
            </a:r>
            <a:endParaRPr b="1" sz="956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296" name="Google Shape;296;p15"/>
          <p:cNvSpPr txBox="1"/>
          <p:nvPr>
            <p:ph type="title"/>
          </p:nvPr>
        </p:nvSpPr>
        <p:spPr>
          <a:xfrm>
            <a:off x="1429566" y="1045445"/>
            <a:ext cx="9238434" cy="8575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</a:pPr>
            <a:r>
              <a:rPr lang="fr-FR"/>
              <a:t>RAPPORT FINANCIER 2024 - LES DONS</a:t>
            </a:r>
            <a:endParaRPr/>
          </a:p>
        </p:txBody>
      </p:sp>
      <p:cxnSp>
        <p:nvCxnSpPr>
          <p:cNvPr id="297" name="Google Shape;297;p15"/>
          <p:cNvCxnSpPr/>
          <p:nvPr/>
        </p:nvCxnSpPr>
        <p:spPr>
          <a:xfrm>
            <a:off x="1524000" y="2286000"/>
            <a:ext cx="971155" cy="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8" name="Google Shape;298;p15"/>
          <p:cNvSpPr txBox="1"/>
          <p:nvPr>
            <p:ph idx="1" type="body"/>
          </p:nvPr>
        </p:nvSpPr>
        <p:spPr>
          <a:xfrm>
            <a:off x="1429566" y="2416636"/>
            <a:ext cx="8476434" cy="3672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5000"/>
              <a:buNone/>
            </a:pPr>
            <a:r>
              <a:rPr b="1" lang="fr-FR" sz="5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DONS 2024		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5000"/>
              <a:buNone/>
            </a:pPr>
            <a:r>
              <a:rPr b="1" lang="fr-FR" sz="5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		</a:t>
            </a:r>
            <a:endParaRPr sz="56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5000"/>
              <a:buNone/>
            </a:pPr>
            <a:r>
              <a:rPr b="1" lang="fr-FR" sz="5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Donateurs PARTICULIERS</a:t>
            </a:r>
            <a:r>
              <a:rPr lang="fr-FR" sz="5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		</a:t>
            </a:r>
            <a:r>
              <a:rPr b="1" lang="fr-FR" sz="5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104 858 € 	  </a:t>
            </a:r>
            <a:r>
              <a:rPr b="1" lang="fr-FR" sz="5600">
                <a:solidFill>
                  <a:srgbClr val="7030A0"/>
                </a:solidFill>
                <a:latin typeface="Book Antiqua"/>
                <a:ea typeface="Book Antiqua"/>
                <a:cs typeface="Book Antiqua"/>
                <a:sym typeface="Book Antiqua"/>
              </a:rPr>
              <a:t>(</a:t>
            </a:r>
            <a:r>
              <a:rPr lang="fr-FR" sz="5600">
                <a:solidFill>
                  <a:srgbClr val="7030A0"/>
                </a:solidFill>
                <a:latin typeface="Book Antiqua"/>
                <a:ea typeface="Book Antiqua"/>
                <a:cs typeface="Book Antiqua"/>
                <a:sym typeface="Book Antiqua"/>
              </a:rPr>
              <a:t>2022: </a:t>
            </a:r>
            <a:r>
              <a:rPr b="1" lang="fr-FR" sz="5600">
                <a:solidFill>
                  <a:srgbClr val="7030A0"/>
                </a:solidFill>
                <a:latin typeface="Book Antiqua"/>
                <a:ea typeface="Book Antiqua"/>
                <a:cs typeface="Book Antiqua"/>
                <a:sym typeface="Book Antiqua"/>
              </a:rPr>
              <a:t>113 273 € </a:t>
            </a:r>
            <a:r>
              <a:rPr lang="fr-FR" sz="5600">
                <a:solidFill>
                  <a:srgbClr val="7030A0"/>
                </a:solidFill>
                <a:latin typeface="Book Antiqua"/>
                <a:ea typeface="Book Antiqua"/>
                <a:cs typeface="Book Antiqua"/>
                <a:sym typeface="Book Antiqua"/>
              </a:rPr>
              <a:t>)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5000"/>
              <a:buNone/>
            </a:pPr>
            <a:r>
              <a:rPr b="1" lang="fr-FR" sz="5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      </a:t>
            </a:r>
            <a:r>
              <a:rPr lang="fr-FR" sz="5600">
                <a:solidFill>
                  <a:srgbClr val="0070C0"/>
                </a:solidFill>
                <a:latin typeface="Book Antiqua"/>
                <a:ea typeface="Book Antiqua"/>
                <a:cs typeface="Book Antiqua"/>
                <a:sym typeface="Book Antiqua"/>
              </a:rPr>
              <a:t>					  (2023 :  87 045 € )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t/>
            </a:r>
            <a:endParaRPr b="1" sz="56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5000"/>
              <a:buNone/>
            </a:pPr>
            <a:r>
              <a:rPr b="1" lang="fr-FR" sz="5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SOCIETES</a:t>
            </a:r>
            <a:r>
              <a:rPr lang="fr-FR" sz="5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				 </a:t>
            </a:r>
            <a:r>
              <a:rPr b="1" lang="fr-FR" sz="5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53 720  €</a:t>
            </a:r>
            <a:r>
              <a:rPr lang="fr-FR" sz="5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	</a:t>
            </a:r>
            <a:r>
              <a:rPr lang="fr-FR" sz="5600">
                <a:solidFill>
                  <a:srgbClr val="7030A0"/>
                </a:solidFill>
                <a:latin typeface="Book Antiqua"/>
                <a:ea typeface="Book Antiqua"/>
                <a:cs typeface="Book Antiqua"/>
                <a:sym typeface="Book Antiqua"/>
              </a:rPr>
              <a:t>(2022 : Sociétés 48.448 €)</a:t>
            </a:r>
            <a:endParaRPr sz="5600">
              <a:solidFill>
                <a:srgbClr val="7030A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5000"/>
              <a:buNone/>
            </a:pPr>
            <a:r>
              <a:rPr lang="fr-FR" sz="44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A Droite de La Lune, Adsi, 				</a:t>
            </a:r>
            <a:r>
              <a:rPr lang="fr-FR" sz="5600">
                <a:solidFill>
                  <a:srgbClr val="0070C0"/>
                </a:solidFill>
                <a:latin typeface="Book Antiqua"/>
                <a:ea typeface="Book Antiqua"/>
                <a:cs typeface="Book Antiqua"/>
                <a:sym typeface="Book Antiqua"/>
              </a:rPr>
              <a:t>(2023 : Sociétés 25 708 €) 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5000"/>
              <a:buNone/>
            </a:pPr>
            <a:r>
              <a:rPr lang="fr-FR" sz="44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DC Audiovisuel, I Event, Groupe Materauto, 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5000"/>
              <a:buNone/>
            </a:pPr>
            <a:r>
              <a:t/>
            </a:r>
            <a:endParaRPr sz="44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t/>
            </a:r>
            <a:endParaRPr sz="44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5000"/>
              <a:buNone/>
            </a:pPr>
            <a:r>
              <a:rPr lang="fr-FR" sz="5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 </a:t>
            </a:r>
            <a:endParaRPr sz="56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304" name="Google Shape;304;p16"/>
          <p:cNvSpPr txBox="1"/>
          <p:nvPr>
            <p:ph type="title"/>
          </p:nvPr>
        </p:nvSpPr>
        <p:spPr>
          <a:xfrm>
            <a:off x="1429566" y="1045445"/>
            <a:ext cx="9238434" cy="8575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</a:pPr>
            <a:r>
              <a:rPr lang="fr-FR"/>
              <a:t>RAPPORT FINANCIER 2024- LES SUBVENTIONS</a:t>
            </a:r>
            <a:endParaRPr/>
          </a:p>
        </p:txBody>
      </p:sp>
      <p:cxnSp>
        <p:nvCxnSpPr>
          <p:cNvPr id="305" name="Google Shape;305;p16"/>
          <p:cNvCxnSpPr/>
          <p:nvPr/>
        </p:nvCxnSpPr>
        <p:spPr>
          <a:xfrm>
            <a:off x="1524000" y="2286000"/>
            <a:ext cx="971155" cy="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6" name="Google Shape;306;p16"/>
          <p:cNvSpPr txBox="1"/>
          <p:nvPr>
            <p:ph idx="1" type="body"/>
          </p:nvPr>
        </p:nvSpPr>
        <p:spPr>
          <a:xfrm>
            <a:off x="1429565" y="2364830"/>
            <a:ext cx="9354049" cy="399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0"/>
              <a:buNone/>
            </a:pPr>
            <a:r>
              <a:rPr b="1" lang="fr-FR" sz="12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SUBVENTIONS FONDATIONS PRIVEES		    55.000 €    </a:t>
            </a:r>
            <a:r>
              <a:rPr lang="fr-FR" sz="12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	  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20"/>
              <a:buNone/>
            </a:pPr>
            <a:r>
              <a:rPr lang="fr-FR" sz="12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COMGEST, INITIATIVES,					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20"/>
              <a:buNone/>
            </a:pPr>
            <a:r>
              <a:rPr b="1" lang="fr-FR" sz="12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SUBVENTIONS des INSTITUTIONNELS	 	1.219.060  €</a:t>
            </a:r>
            <a:r>
              <a:rPr lang="fr-FR" sz="12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	(FEF : 521 113 € pour 2024) </a:t>
            </a:r>
            <a:endParaRPr b="1" sz="1200">
              <a:solidFill>
                <a:srgbClr val="FF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20"/>
              <a:buNone/>
            </a:pPr>
            <a:r>
              <a:rPr lang="fr-FR" sz="12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Agence de l’eau SEINE NORMANDIE, FEF					</a:t>
            </a:r>
            <a:endParaRPr sz="12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20"/>
              <a:buNone/>
            </a:pPr>
            <a:r>
              <a:rPr b="1" lang="fr-FR" sz="12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TOTAL SUBVENTIONS 				1.274.060  €  	</a:t>
            </a:r>
            <a:r>
              <a:rPr lang="fr-FR" sz="1200">
                <a:solidFill>
                  <a:srgbClr val="7030A0"/>
                </a:solidFill>
                <a:latin typeface="Book Antiqua"/>
                <a:ea typeface="Book Antiqua"/>
                <a:cs typeface="Book Antiqua"/>
                <a:sym typeface="Book Antiqua"/>
              </a:rPr>
              <a:t>(2022 : Fondations + Institutionnels 186.794 €)</a:t>
            </a:r>
            <a:endParaRPr sz="12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Pts val="1020"/>
              <a:buNone/>
            </a:pPr>
            <a:r>
              <a:rPr lang="fr-FR" sz="1200">
                <a:solidFill>
                  <a:srgbClr val="7030A0"/>
                </a:solidFill>
                <a:latin typeface="Book Antiqua"/>
                <a:ea typeface="Book Antiqua"/>
                <a:cs typeface="Book Antiqua"/>
                <a:sym typeface="Book Antiqua"/>
              </a:rPr>
              <a:t>						</a:t>
            </a:r>
            <a:r>
              <a:rPr lang="fr-FR" sz="1200">
                <a:solidFill>
                  <a:srgbClr val="0070C0"/>
                </a:solidFill>
                <a:latin typeface="Book Antiqua"/>
                <a:ea typeface="Book Antiqua"/>
                <a:cs typeface="Book Antiqua"/>
                <a:sym typeface="Book Antiqua"/>
              </a:rPr>
              <a:t>(2023 : Fondations + Institutionnels 199 729 €)</a:t>
            </a:r>
            <a:endParaRPr sz="1200">
              <a:solidFill>
                <a:srgbClr val="0070C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20"/>
              <a:buNone/>
            </a:pPr>
            <a:r>
              <a:rPr b="1" lang="fr-FR" sz="12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SUBVENTIONS FONDS DOTATION EDM		      20.000 €	(2023 : 267 500 € )</a:t>
            </a:r>
            <a:endParaRPr b="1" sz="12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20"/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20"/>
              <a:buNone/>
            </a:pPr>
            <a:r>
              <a:rPr b="1" lang="fr-FR" sz="12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TOTAL RESSOURCES 2024			    781 337 €		(</a:t>
            </a:r>
            <a:r>
              <a:rPr lang="fr-FR" sz="1200">
                <a:solidFill>
                  <a:srgbClr val="7030A0"/>
                </a:solidFill>
                <a:latin typeface="Book Antiqua"/>
                <a:ea typeface="Book Antiqua"/>
                <a:cs typeface="Book Antiqua"/>
                <a:sym typeface="Book Antiqua"/>
              </a:rPr>
              <a:t>RESSOURCES 2022 : 502 049 €)								(</a:t>
            </a:r>
            <a:r>
              <a:rPr lang="fr-FR" sz="1200">
                <a:solidFill>
                  <a:srgbClr val="002060"/>
                </a:solidFill>
                <a:latin typeface="Book Antiqua"/>
                <a:ea typeface="Book Antiqua"/>
                <a:cs typeface="Book Antiqua"/>
                <a:sym typeface="Book Antiqua"/>
              </a:rPr>
              <a:t>RESSOURCES 2023 : 579 982 €)</a:t>
            </a:r>
            <a:endParaRPr sz="12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312" name="Google Shape;312;p17"/>
          <p:cNvSpPr txBox="1"/>
          <p:nvPr>
            <p:ph type="title"/>
          </p:nvPr>
        </p:nvSpPr>
        <p:spPr>
          <a:xfrm>
            <a:off x="1429566" y="1045445"/>
            <a:ext cx="9238434" cy="8575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</a:pPr>
            <a:r>
              <a:rPr lang="fr-FR"/>
              <a:t>RAPPORT FINANCIER 2024-CHARGES</a:t>
            </a:r>
            <a:endParaRPr/>
          </a:p>
        </p:txBody>
      </p:sp>
      <p:cxnSp>
        <p:nvCxnSpPr>
          <p:cNvPr id="313" name="Google Shape;313;p17"/>
          <p:cNvCxnSpPr/>
          <p:nvPr/>
        </p:nvCxnSpPr>
        <p:spPr>
          <a:xfrm>
            <a:off x="1524000" y="2286000"/>
            <a:ext cx="971155" cy="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4" name="Google Shape;314;p17"/>
          <p:cNvSpPr txBox="1"/>
          <p:nvPr>
            <p:ph idx="1" type="body"/>
          </p:nvPr>
        </p:nvSpPr>
        <p:spPr>
          <a:xfrm>
            <a:off x="1429566" y="2668997"/>
            <a:ext cx="8775979" cy="3846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20"/>
              <a:buNone/>
            </a:pPr>
            <a:r>
              <a:rPr b="1" lang="fr-FR" sz="1200">
                <a:latin typeface="Book Antiqua"/>
                <a:ea typeface="Book Antiqua"/>
                <a:cs typeface="Book Antiqua"/>
                <a:sym typeface="Book Antiqua"/>
              </a:rPr>
              <a:t>PRINCIPAUX POSTES														            Pour rappel 2023</a:t>
            </a:r>
            <a:endParaRPr sz="8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35"/>
              <a:buNone/>
            </a:pPr>
            <a:r>
              <a:rPr lang="fr-FR" sz="1100">
                <a:latin typeface="Book Antiqua"/>
                <a:ea typeface="Book Antiqua"/>
                <a:cs typeface="Book Antiqua"/>
                <a:sym typeface="Book Antiqua"/>
              </a:rPr>
              <a:t>TRAVAUX ET MAINTENANCE : 	 			  8 537 €	                          57 k€	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35"/>
              <a:buNone/>
            </a:pPr>
            <a:r>
              <a:rPr lang="fr-FR" sz="1100">
                <a:latin typeface="Book Antiqua"/>
                <a:ea typeface="Book Antiqua"/>
                <a:cs typeface="Book Antiqua"/>
                <a:sym typeface="Book Antiqua"/>
              </a:rPr>
              <a:t>PLANTATIONS 						19 250 €	                         23 k€  	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35"/>
              <a:buNone/>
            </a:pPr>
            <a:r>
              <a:rPr lang="fr-FR" sz="1100">
                <a:latin typeface="Book Antiqua"/>
                <a:ea typeface="Book Antiqua"/>
                <a:cs typeface="Book Antiqua"/>
                <a:sym typeface="Book Antiqua"/>
              </a:rPr>
              <a:t>PERSONNEL SALARIE : 					42 72 €	                          		37 k€	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35"/>
              <a:buNone/>
            </a:pPr>
            <a:r>
              <a:rPr lang="fr-FR" sz="1100">
                <a:latin typeface="Book Antiqua"/>
                <a:ea typeface="Book Antiqua"/>
                <a:cs typeface="Book Antiqua"/>
                <a:sym typeface="Book Antiqua"/>
              </a:rPr>
              <a:t>PRESTATAIRES/ S.TRAITANTS : 				31 413 €	                          34 k€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35"/>
              <a:buNone/>
            </a:pPr>
            <a:r>
              <a:rPr lang="fr-FR" sz="1100">
                <a:latin typeface="Book Antiqua"/>
                <a:ea typeface="Book Antiqua"/>
                <a:cs typeface="Book Antiqua"/>
                <a:sym typeface="Book Antiqua"/>
              </a:rPr>
              <a:t>CANTINE : 							27 611 € 	                          14 k€	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35"/>
              <a:buNone/>
            </a:pPr>
            <a:r>
              <a:rPr lang="fr-FR" sz="1100">
                <a:latin typeface="Book Antiqua"/>
                <a:ea typeface="Book Antiqua"/>
                <a:cs typeface="Book Antiqua"/>
                <a:sym typeface="Book Antiqua"/>
              </a:rPr>
              <a:t>FOURNITURES SCOLAIRES / FRAIS SCOLARITE : 	7 346 €		  		  8 k€     	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35"/>
              <a:buNone/>
            </a:pPr>
            <a:r>
              <a:rPr lang="fr-FR" sz="1100">
                <a:latin typeface="Book Antiqua"/>
                <a:ea typeface="Book Antiqua"/>
                <a:cs typeface="Book Antiqua"/>
                <a:sym typeface="Book Antiqua"/>
              </a:rPr>
              <a:t>ENTRETIEN VEHICULES ET CARBURANTS :  	  	 7 753 € 			14 k€	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35"/>
              <a:buNone/>
            </a:pPr>
            <a:r>
              <a:rPr lang="fr-FR" sz="1100">
                <a:latin typeface="Book Antiqua"/>
                <a:ea typeface="Book Antiqua"/>
                <a:cs typeface="Book Antiqua"/>
                <a:sym typeface="Book Antiqua"/>
              </a:rPr>
              <a:t>FRAIS DE FONCTIONNEMENT BUREAU PARIS	 	30 382 €  soit 	3,63% du total des charges d’exploitation</a:t>
            </a:r>
            <a:endParaRPr sz="11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320" name="Google Shape;320;p18"/>
          <p:cNvSpPr txBox="1"/>
          <p:nvPr>
            <p:ph type="title"/>
          </p:nvPr>
        </p:nvSpPr>
        <p:spPr>
          <a:xfrm>
            <a:off x="1429566" y="1045445"/>
            <a:ext cx="9238434" cy="8575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</a:pPr>
            <a:r>
              <a:rPr lang="fr-FR"/>
              <a:t>RAPPORT FINANCIER</a:t>
            </a:r>
            <a:br>
              <a:rPr lang="fr-FR"/>
            </a:br>
            <a:r>
              <a:rPr lang="fr-FR"/>
              <a:t>RESUME DU COMPTE DE RESULTAT</a:t>
            </a:r>
            <a:endParaRPr/>
          </a:p>
        </p:txBody>
      </p:sp>
      <p:cxnSp>
        <p:nvCxnSpPr>
          <p:cNvPr id="321" name="Google Shape;321;p18"/>
          <p:cNvCxnSpPr/>
          <p:nvPr/>
        </p:nvCxnSpPr>
        <p:spPr>
          <a:xfrm>
            <a:off x="1524000" y="2286000"/>
            <a:ext cx="971155" cy="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2" name="Google Shape;322;p18"/>
          <p:cNvSpPr txBox="1"/>
          <p:nvPr>
            <p:ph idx="1" type="body"/>
          </p:nvPr>
        </p:nvSpPr>
        <p:spPr>
          <a:xfrm>
            <a:off x="1429565" y="2364828"/>
            <a:ext cx="8900977" cy="3962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b="1" lang="fr-FR" sz="1800">
                <a:latin typeface="Book Antiqua"/>
                <a:ea typeface="Book Antiqua"/>
                <a:cs typeface="Book Antiqua"/>
                <a:sym typeface="Book Antiqua"/>
              </a:rPr>
              <a:t>RESUME BILAN / COMPTE DE RESULTAT 	    	</a:t>
            </a:r>
            <a:r>
              <a:rPr b="1" lang="fr-FR">
                <a:latin typeface="Book Antiqua"/>
                <a:ea typeface="Book Antiqua"/>
                <a:cs typeface="Book Antiqua"/>
                <a:sym typeface="Book Antiqua"/>
              </a:rPr>
              <a:t>2024</a:t>
            </a:r>
            <a:r>
              <a:rPr b="1" lang="fr-FR" sz="1800">
                <a:latin typeface="Book Antiqua"/>
                <a:ea typeface="Book Antiqua"/>
                <a:cs typeface="Book Antiqua"/>
                <a:sym typeface="Book Antiqua"/>
              </a:rPr>
              <a:t>		  	 2023	</a:t>
            </a:r>
            <a:endParaRPr sz="18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TOTAL PRODUITS D’EXPLOITATION :	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    		781 337 €		 579 982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 €	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TOTAL CHARGES D’EXPLOITATION :  		821 874 €	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	 401 744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 € 	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RESULTAT D’EXPLOITATION : 		 		-40 537 €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		 178 239 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€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AUTRES PRODUITS : 			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   			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21 519 €	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	         560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 €	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AUTRES CHARGES : 			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   			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13 212 €	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	 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       738 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€	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TOTAL PRODUITS : 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						 802 856 €   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	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   	   580 542 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€	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TOTAL CHARGES : 			                   		 835 086 €                 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402 481 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€	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EXCEDENT : 			 				 -32 230 € 	 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             178 061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 €	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85000"/>
              <a:buNone/>
            </a:pPr>
            <a:r>
              <a:rPr lang="fr-FR" sz="1800">
                <a:solidFill>
                  <a:srgbClr val="0070C0"/>
                </a:solidFill>
                <a:latin typeface="Book Antiqua"/>
                <a:ea typeface="Book Antiqua"/>
                <a:cs typeface="Book Antiqua"/>
                <a:sym typeface="Book Antiqua"/>
              </a:rPr>
              <a:t>BENEVOLAT							 123 700 €		    95 700 €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328" name="Google Shape;328;p19"/>
          <p:cNvSpPr txBox="1"/>
          <p:nvPr>
            <p:ph type="title"/>
          </p:nvPr>
        </p:nvSpPr>
        <p:spPr>
          <a:xfrm>
            <a:off x="1429566" y="1045445"/>
            <a:ext cx="9238434" cy="8575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</a:pPr>
            <a:r>
              <a:rPr lang="fr-FR"/>
              <a:t>RAPPORT FINANCIER</a:t>
            </a:r>
            <a:br>
              <a:rPr lang="fr-FR"/>
            </a:br>
            <a:r>
              <a:rPr lang="fr-FR"/>
              <a:t>COMPTE DE RESULTAT 2024 VS 2023</a:t>
            </a:r>
            <a:endParaRPr/>
          </a:p>
        </p:txBody>
      </p:sp>
      <p:cxnSp>
        <p:nvCxnSpPr>
          <p:cNvPr id="329" name="Google Shape;329;p19"/>
          <p:cNvCxnSpPr/>
          <p:nvPr/>
        </p:nvCxnSpPr>
        <p:spPr>
          <a:xfrm>
            <a:off x="1524000" y="2286000"/>
            <a:ext cx="971155" cy="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0" name="Google Shape;330;p19"/>
          <p:cNvSpPr txBox="1"/>
          <p:nvPr>
            <p:ph idx="1" type="body"/>
          </p:nvPr>
        </p:nvSpPr>
        <p:spPr>
          <a:xfrm>
            <a:off x="1429564" y="2364856"/>
            <a:ext cx="10457635" cy="39623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b="1" lang="fr-FR" sz="1800">
                <a:latin typeface="Book Antiqua"/>
                <a:ea typeface="Book Antiqua"/>
                <a:cs typeface="Book Antiqua"/>
                <a:sym typeface="Book Antiqua"/>
              </a:rPr>
              <a:t>COMPTE DE RESULTAT  		    	 Fonctionnement	</a:t>
            </a:r>
            <a:r>
              <a:rPr b="1" lang="fr-FR">
                <a:latin typeface="Book Antiqua"/>
                <a:ea typeface="Book Antiqua"/>
                <a:cs typeface="Book Antiqua"/>
                <a:sym typeface="Book Antiqua"/>
              </a:rPr>
              <a:t>  </a:t>
            </a:r>
            <a:r>
              <a:rPr b="1" lang="fr-FR" sz="1800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1" lang="fr-FR">
                <a:latin typeface="Book Antiqua"/>
                <a:ea typeface="Book Antiqua"/>
                <a:cs typeface="Book Antiqua"/>
                <a:sym typeface="Book Antiqua"/>
              </a:rPr>
              <a:t>FEF +</a:t>
            </a:r>
            <a:r>
              <a:rPr b="1" lang="fr-FR" sz="1800">
                <a:latin typeface="Book Antiqua"/>
                <a:ea typeface="Book Antiqua"/>
                <a:cs typeface="Book Antiqua"/>
                <a:sym typeface="Book Antiqua"/>
              </a:rPr>
              <a:t>	 	TOTAL 2024	    2023</a:t>
            </a:r>
            <a:endParaRPr sz="18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TOTAL PRODUITS D’EXPLOITATION :	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           260 224 €	       521 113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 €	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     	 781 337 €		579 982 €</a:t>
            </a:r>
            <a:endParaRPr sz="18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TOTAL CHARGES D’EXPLOITATION : 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	           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300 761 €	       521 113 €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	     	 821 874 €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		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401 744 € </a:t>
            </a:r>
            <a:endParaRPr sz="18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RESULTAT D’EXPLOITATION :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		           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-40 537 €	        				 -40 537 €	      	178 239 € </a:t>
            </a:r>
            <a:endParaRPr sz="18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AUTRES PRODUITS : 			             	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   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21 519 € 	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				   21 519 €       	       560 €</a:t>
            </a:r>
            <a:endParaRPr sz="18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AUTRES CHARGES : 			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           	   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13 212 €	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	 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      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	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       		   13 212 €     	       738 €</a:t>
            </a:r>
            <a:endParaRPr sz="18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TOTAL PRODUITS : 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			           		 281 743 €	       521 113 €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	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      	  802 856 € 	580 542 €</a:t>
            </a:r>
            <a:endParaRPr sz="18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TOTAL CHARGES : 			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           		 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313 973 €	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       </a:t>
            </a: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521 113 €	            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835 086 €		402 481 €</a:t>
            </a:r>
            <a:endParaRPr sz="18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EXCEDENT : 			            			 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-32 230 € 			     		  -32 230 €		178 061 €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rPr lang="fr-FR" sz="1800">
                <a:latin typeface="Book Antiqua"/>
                <a:ea typeface="Book Antiqua"/>
                <a:cs typeface="Book Antiqua"/>
                <a:sym typeface="Book Antiqua"/>
              </a:rPr>
              <a:t> 	 </a:t>
            </a:r>
            <a:r>
              <a:rPr lang="fr-FR">
                <a:latin typeface="Book Antiqua"/>
                <a:ea typeface="Book Antiqua"/>
                <a:cs typeface="Book Antiqua"/>
                <a:sym typeface="Book Antiqua"/>
              </a:rPr>
              <a:t>                    		  </a:t>
            </a:r>
            <a:r>
              <a:rPr lang="fr-FR" sz="1800">
                <a:solidFill>
                  <a:srgbClr val="0070C0"/>
                </a:solidFill>
                <a:latin typeface="Book Antiqua"/>
                <a:ea typeface="Book Antiqua"/>
                <a:cs typeface="Book Antiqua"/>
                <a:sym typeface="Book Antiqua"/>
              </a:rPr>
              <a:t>				 	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336" name="Google Shape;336;p20"/>
          <p:cNvSpPr txBox="1"/>
          <p:nvPr>
            <p:ph type="title"/>
          </p:nvPr>
        </p:nvSpPr>
        <p:spPr>
          <a:xfrm>
            <a:off x="1104900" y="762000"/>
            <a:ext cx="4229100" cy="7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</a:pPr>
            <a:r>
              <a:rPr b="1" lang="fr-FR" sz="2000"/>
              <a:t>FAITS MARQUANT DEBUT 202</a:t>
            </a:r>
            <a:r>
              <a:rPr lang="fr-FR" sz="2000"/>
              <a:t>5</a:t>
            </a:r>
            <a:r>
              <a:rPr b="1" lang="fr-FR" sz="2000"/>
              <a:t> </a:t>
            </a:r>
            <a:endParaRPr b="1" sz="2000"/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</a:pPr>
            <a:r>
              <a:rPr b="1" lang="fr-FR" sz="2000"/>
              <a:t>ET PROJETS 202</a:t>
            </a:r>
            <a:r>
              <a:rPr lang="fr-FR" sz="2000"/>
              <a:t>5</a:t>
            </a:r>
            <a:endParaRPr sz="2000"/>
          </a:p>
        </p:txBody>
      </p:sp>
      <p:sp>
        <p:nvSpPr>
          <p:cNvPr id="337" name="Google Shape;337;p20"/>
          <p:cNvSpPr txBox="1"/>
          <p:nvPr>
            <p:ph idx="1" type="body"/>
          </p:nvPr>
        </p:nvSpPr>
        <p:spPr>
          <a:xfrm>
            <a:off x="752550" y="1978500"/>
            <a:ext cx="5559300" cy="41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74320" lvl="0" marL="27432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90"/>
              <a:buChar char="•"/>
            </a:pPr>
            <a:r>
              <a:rPr b="1" lang="fr-FR" sz="1500">
                <a:latin typeface="Book Antiqua"/>
                <a:ea typeface="Book Antiqua"/>
                <a:cs typeface="Book Antiqua"/>
                <a:sym typeface="Book Antiqua"/>
              </a:rPr>
              <a:t>Poursuite du projet EDM/FEF+</a:t>
            </a:r>
            <a:endParaRPr b="1" sz="1900">
              <a:latin typeface="Oswald"/>
              <a:ea typeface="Oswald"/>
              <a:cs typeface="Oswald"/>
              <a:sym typeface="Oswald"/>
            </a:endParaRPr>
          </a:p>
          <a:p>
            <a:pPr indent="-274320" lvl="0" marL="27432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90"/>
              <a:buChar char="•"/>
            </a:pPr>
            <a:r>
              <a:rPr b="1" lang="fr-FR" sz="1500">
                <a:latin typeface="Book Antiqua"/>
                <a:ea typeface="Book Antiqua"/>
                <a:cs typeface="Book Antiqua"/>
                <a:sym typeface="Book Antiqua"/>
              </a:rPr>
              <a:t>Financement du lycée AFD/FICOL en cours</a:t>
            </a:r>
            <a:endParaRPr b="1" sz="15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74320" lvl="0" marL="27432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90"/>
              <a:buChar char="•"/>
            </a:pPr>
            <a:r>
              <a:rPr b="1" lang="fr-FR" sz="1500">
                <a:latin typeface="Book Antiqua"/>
                <a:ea typeface="Book Antiqua"/>
                <a:cs typeface="Book Antiqua"/>
                <a:sym typeface="Book Antiqua"/>
              </a:rPr>
              <a:t>Restructuration organisationnelle du Campus de Besely</a:t>
            </a:r>
            <a:endParaRPr b="1" sz="15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-274320" lvl="0" marL="27432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90"/>
              <a:buChar char="•"/>
            </a:pPr>
            <a:r>
              <a:rPr b="1" lang="fr-FR" sz="1500">
                <a:latin typeface="Book Antiqua"/>
                <a:ea typeface="Book Antiqua"/>
                <a:cs typeface="Book Antiqua"/>
                <a:sym typeface="Book Antiqua"/>
              </a:rPr>
              <a:t>Préparation de la vente aux enchères de briques avec Artcurial – Francis Briest -  qui se tiendra en décembre 2025</a:t>
            </a:r>
            <a:endParaRPr b="1" sz="1900">
              <a:latin typeface="Oswald"/>
              <a:ea typeface="Oswald"/>
              <a:cs typeface="Oswald"/>
              <a:sym typeface="Oswald"/>
            </a:endParaRPr>
          </a:p>
          <a:p>
            <a:pPr indent="-274320" lvl="0" marL="27432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90"/>
              <a:buChar char="•"/>
            </a:pPr>
            <a:r>
              <a:rPr b="1" lang="fr-FR" sz="1500">
                <a:latin typeface="Book Antiqua"/>
                <a:ea typeface="Book Antiqua"/>
                <a:cs typeface="Book Antiqua"/>
                <a:sym typeface="Book Antiqua"/>
              </a:rPr>
              <a:t>Préparation de la deuxième édition des Rencontres de Besely qui se sont tenues en mai 2025 et qui débouchent sur:</a:t>
            </a:r>
            <a:endParaRPr b="1" sz="15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530"/>
              <a:buNone/>
            </a:pPr>
            <a:r>
              <a:rPr b="1" lang="fr-FR" sz="1500">
                <a:solidFill>
                  <a:srgbClr val="FF00FF"/>
                </a:solidFill>
                <a:latin typeface="Book Antiqua"/>
                <a:ea typeface="Book Antiqua"/>
                <a:cs typeface="Book Antiqua"/>
                <a:sym typeface="Book Antiqua"/>
              </a:rPr>
              <a:t>* un soutien accru  de la Fondation EDF</a:t>
            </a:r>
            <a:endParaRPr b="1" sz="1500">
              <a:solidFill>
                <a:srgbClr val="FF00FF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530"/>
              <a:buNone/>
            </a:pPr>
            <a:r>
              <a:rPr b="1" lang="fr-FR" sz="1500">
                <a:solidFill>
                  <a:srgbClr val="FF00FF"/>
                </a:solidFill>
                <a:latin typeface="Book Antiqua"/>
                <a:ea typeface="Book Antiqua"/>
                <a:cs typeface="Book Antiqua"/>
                <a:sym typeface="Book Antiqua"/>
              </a:rPr>
              <a:t>* l’idée structurante de faire du Campus de Besely </a:t>
            </a:r>
            <a:endParaRPr b="1" sz="1500">
              <a:solidFill>
                <a:srgbClr val="FF00FF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530"/>
              <a:buNone/>
            </a:pPr>
            <a:r>
              <a:rPr b="1" lang="fr-FR" sz="1500">
                <a:solidFill>
                  <a:srgbClr val="FF00FF"/>
                </a:solidFill>
                <a:latin typeface="Book Antiqua"/>
                <a:ea typeface="Book Antiqua"/>
                <a:cs typeface="Book Antiqua"/>
                <a:sym typeface="Book Antiqua"/>
              </a:rPr>
              <a:t>un Cluster agricole régional</a:t>
            </a:r>
            <a:endParaRPr b="1" sz="1500">
              <a:solidFill>
                <a:srgbClr val="FF00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338" name="Google Shape;338;p20" title="visuel rencontres 202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0950" y="1493100"/>
            <a:ext cx="4855125" cy="485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66961702fe_0_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344" name="Google Shape;344;g366961702fe_0_0"/>
          <p:cNvSpPr txBox="1"/>
          <p:nvPr>
            <p:ph type="title"/>
          </p:nvPr>
        </p:nvSpPr>
        <p:spPr>
          <a:xfrm>
            <a:off x="1104900" y="762001"/>
            <a:ext cx="4229100" cy="114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None/>
            </a:pPr>
            <a:r>
              <a:rPr b="1" lang="fr-FR" sz="2000"/>
              <a:t>FAITS MARQUANT DEBUT 202</a:t>
            </a:r>
            <a:r>
              <a:rPr lang="fr-FR" sz="2000"/>
              <a:t>5</a:t>
            </a:r>
            <a:r>
              <a:rPr b="1" lang="fr-FR" sz="2000"/>
              <a:t> ET PROJETS 202</a:t>
            </a:r>
            <a:r>
              <a:rPr lang="fr-FR" sz="2000"/>
              <a:t>5 </a:t>
            </a:r>
            <a:endParaRPr sz="2000"/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None/>
            </a:pPr>
            <a:r>
              <a:rPr lang="fr-FR" sz="2000"/>
              <a:t>Qu’est-ce qu’un cluster agricole ?</a:t>
            </a:r>
            <a:endParaRPr sz="2000"/>
          </a:p>
        </p:txBody>
      </p:sp>
      <p:sp>
        <p:nvSpPr>
          <p:cNvPr id="345" name="Google Shape;345;g366961702fe_0_0"/>
          <p:cNvSpPr txBox="1"/>
          <p:nvPr>
            <p:ph idx="1" type="body"/>
          </p:nvPr>
        </p:nvSpPr>
        <p:spPr>
          <a:xfrm>
            <a:off x="764700" y="2286000"/>
            <a:ext cx="45693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rPr b="1" lang="fr-FR" sz="1600">
                <a:latin typeface="Book Antiqua"/>
                <a:ea typeface="Book Antiqua"/>
                <a:cs typeface="Book Antiqua"/>
                <a:sym typeface="Book Antiqua"/>
              </a:rPr>
              <a:t>Un cluster agricole est une forme de mise en réseau d'acteurs</a:t>
            </a:r>
            <a:r>
              <a:rPr lang="fr-FR" sz="1600">
                <a:latin typeface="Book Antiqua"/>
                <a:ea typeface="Book Antiqua"/>
                <a:cs typeface="Book Antiqua"/>
                <a:sym typeface="Book Antiqua"/>
              </a:rPr>
              <a:t> dans le secteur agricole, qui inclut des </a:t>
            </a:r>
            <a:r>
              <a:rPr b="1" lang="fr-FR" sz="1600">
                <a:latin typeface="Book Antiqua"/>
                <a:ea typeface="Book Antiqua"/>
                <a:cs typeface="Book Antiqua"/>
                <a:sym typeface="Book Antiqua"/>
              </a:rPr>
              <a:t>agriculteurs, des entreprises, des institutions de recherche, et des organismes gouvernementaux.</a:t>
            </a:r>
            <a:r>
              <a:rPr lang="fr-FR" sz="1600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sz="16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t/>
            </a:r>
            <a:endParaRPr sz="16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600">
                <a:latin typeface="Book Antiqua"/>
                <a:ea typeface="Book Antiqua"/>
                <a:cs typeface="Book Antiqua"/>
                <a:sym typeface="Book Antiqua"/>
              </a:rPr>
              <a:t>Ce concept vise à </a:t>
            </a:r>
            <a:r>
              <a:rPr b="1" lang="fr-FR" sz="1600">
                <a:latin typeface="Book Antiqua"/>
                <a:ea typeface="Book Antiqua"/>
                <a:cs typeface="Book Antiqua"/>
                <a:sym typeface="Book Antiqua"/>
              </a:rPr>
              <a:t>améliorer le fonctionnement et le développement des activités agricoles au sein d'une région en favorisant la collaboration et l'échange de ressources.</a:t>
            </a:r>
            <a:endParaRPr b="1" sz="16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rPr lang="fr-FR" sz="1600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sz="16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latin typeface="Book Antiqua"/>
              <a:ea typeface="Book Antiqua"/>
              <a:cs typeface="Book Antiqua"/>
              <a:sym typeface="Book Antiqua"/>
            </a:endParaRPr>
          </a:p>
          <a:p>
            <a:pPr indent="0" lvl="0" marL="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530"/>
              <a:buNone/>
            </a:pPr>
            <a:r>
              <a:rPr lang="fr-FR" sz="1600">
                <a:latin typeface="Book Antiqua"/>
                <a:ea typeface="Book Antiqua"/>
                <a:cs typeface="Book Antiqua"/>
                <a:sym typeface="Book Antiqua"/>
              </a:rPr>
              <a:t>Le cluster agricole est </a:t>
            </a:r>
            <a:r>
              <a:rPr b="1" lang="fr-FR" sz="1600">
                <a:latin typeface="Book Antiqua"/>
                <a:ea typeface="Book Antiqua"/>
                <a:cs typeface="Book Antiqua"/>
                <a:sym typeface="Book Antiqua"/>
              </a:rPr>
              <a:t>un concept porté par la FAO et par le FIDA</a:t>
            </a:r>
            <a:r>
              <a:rPr lang="fr-FR" sz="1600">
                <a:latin typeface="Book Antiqua"/>
                <a:ea typeface="Book Antiqua"/>
                <a:cs typeface="Book Antiqua"/>
                <a:sym typeface="Book Antiqua"/>
              </a:rPr>
              <a:t>,  son fonds de financement. Il p</a:t>
            </a:r>
            <a:r>
              <a:rPr b="1" lang="fr-FR" sz="1600">
                <a:latin typeface="Book Antiqua"/>
                <a:ea typeface="Book Antiqua"/>
                <a:cs typeface="Book Antiqua"/>
                <a:sym typeface="Book Antiqua"/>
              </a:rPr>
              <a:t>ermet de développer des espaces agricoles dans les pays en développement et notamment en Afrique.</a:t>
            </a:r>
            <a:endParaRPr b="1" sz="1400"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346" name="Google Shape;346;g366961702fe_0_0" title="a63aaed6-7bec-43a7-b6e2-f8bb7fe72bc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6525" y="1707063"/>
            <a:ext cx="6170648" cy="462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1" name="Google Shape;351;p21"/>
          <p:cNvCxnSpPr/>
          <p:nvPr/>
        </p:nvCxnSpPr>
        <p:spPr>
          <a:xfrm>
            <a:off x="1524000" y="4571506"/>
            <a:ext cx="971155" cy="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2" name="Google Shape;352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353" name="Google Shape;353;p21"/>
          <p:cNvSpPr txBox="1"/>
          <p:nvPr>
            <p:ph type="title"/>
          </p:nvPr>
        </p:nvSpPr>
        <p:spPr>
          <a:xfrm>
            <a:off x="1143000" y="1524001"/>
            <a:ext cx="3810000" cy="19891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</a:pPr>
            <a:r>
              <a:rPr lang="fr-FR"/>
              <a:t>MERCI POUR VOTRE ATTENTION ET VOTRE ENGAGEMENT</a:t>
            </a:r>
            <a:endParaRPr/>
          </a:p>
        </p:txBody>
      </p:sp>
      <p:sp>
        <p:nvSpPr>
          <p:cNvPr id="354" name="Google Shape;354;p2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355" name="Google Shape;355;p21"/>
          <p:cNvSpPr/>
          <p:nvPr/>
        </p:nvSpPr>
        <p:spPr>
          <a:xfrm>
            <a:off x="6829197" y="1114197"/>
            <a:ext cx="4629606" cy="462960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descr="Une image contenant dessin, Dessin d’enfant, Graphique, clipart&#10;&#10;Description générée automatiquement" id="356" name="Google Shape;356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1457" y="2055506"/>
            <a:ext cx="3222273" cy="27469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7" name="Google Shape;357;p21"/>
          <p:cNvCxnSpPr/>
          <p:nvPr/>
        </p:nvCxnSpPr>
        <p:spPr>
          <a:xfrm>
            <a:off x="2562423" y="3829739"/>
            <a:ext cx="971155" cy="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6692370aa9_0_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30" name="Google Shape;130;g36692370aa9_0_1"/>
          <p:cNvSpPr/>
          <p:nvPr/>
        </p:nvSpPr>
        <p:spPr>
          <a:xfrm>
            <a:off x="733197" y="1113411"/>
            <a:ext cx="4629600" cy="462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31" name="Google Shape;131;g36692370aa9_0_1"/>
          <p:cNvSpPr txBox="1"/>
          <p:nvPr>
            <p:ph type="title"/>
          </p:nvPr>
        </p:nvSpPr>
        <p:spPr>
          <a:xfrm>
            <a:off x="1044054" y="2286000"/>
            <a:ext cx="3965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</a:pPr>
            <a:r>
              <a:rPr b="1" lang="fr-FR">
                <a:solidFill>
                  <a:schemeClr val="lt1"/>
                </a:solidFill>
              </a:rPr>
              <a:t>LA SITUATION A MADAGASCAR : QUELQUES CHIFFRES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2" name="Google Shape;132;g36692370aa9_0_1"/>
          <p:cNvSpPr txBox="1"/>
          <p:nvPr>
            <p:ph idx="1" type="body"/>
          </p:nvPr>
        </p:nvSpPr>
        <p:spPr>
          <a:xfrm>
            <a:off x="6096000" y="762000"/>
            <a:ext cx="52653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5"/>
              <a:buNone/>
            </a:pPr>
            <a:r>
              <a:t/>
            </a:r>
            <a:endParaRPr b="1" sz="1500"/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75"/>
              <a:buNone/>
            </a:pPr>
            <a:r>
              <a:rPr b="1" lang="fr-FR" sz="1500">
                <a:latin typeface="Roboto"/>
                <a:ea typeface="Roboto"/>
                <a:cs typeface="Roboto"/>
                <a:sym typeface="Roboto"/>
              </a:rPr>
              <a:t>CHIFFRES 2024</a:t>
            </a:r>
            <a:endParaRPr b="1"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75"/>
              <a:buNone/>
            </a:pPr>
            <a:r>
              <a:rPr i="1" lang="fr-FR" sz="1500">
                <a:latin typeface="Roboto"/>
                <a:ea typeface="Roboto"/>
                <a:cs typeface="Roboto"/>
                <a:sym typeface="Roboto"/>
              </a:rPr>
              <a:t>Réf : Banque Mondiale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75"/>
              <a:buNone/>
            </a:pPr>
            <a:r>
              <a:t/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75"/>
              <a:buNone/>
            </a:pPr>
            <a:r>
              <a:rPr b="1" lang="fr-FR" sz="1500">
                <a:latin typeface="Roboto"/>
                <a:ea typeface="Roboto"/>
                <a:cs typeface="Roboto"/>
                <a:sym typeface="Roboto"/>
              </a:rPr>
              <a:t>CROISSANCE ECONOMIQUE 2024 : 4,2 % </a:t>
            </a:r>
            <a:endParaRPr b="1"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75"/>
              <a:buNone/>
            </a:pPr>
            <a:r>
              <a:rPr b="1" lang="fr-FR" sz="1500">
                <a:latin typeface="Roboto"/>
                <a:ea typeface="Roboto"/>
                <a:cs typeface="Roboto"/>
                <a:sym typeface="Roboto"/>
              </a:rPr>
              <a:t>PREVISION 2025/2027 : 4,7%</a:t>
            </a:r>
            <a:endParaRPr b="1"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75"/>
              <a:buNone/>
            </a:pPr>
            <a:r>
              <a:t/>
            </a:r>
            <a:endParaRPr sz="3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fr-FR" sz="1662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Les principales menaces qui pèsent sur la croissance : </a:t>
            </a:r>
            <a:endParaRPr b="1" sz="1662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4137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62"/>
              <a:buFont typeface="Roboto"/>
              <a:buChar char="-"/>
            </a:pPr>
            <a:r>
              <a:rPr b="1" lang="fr-FR" sz="1662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les coupures d’électricité récurrentes,</a:t>
            </a:r>
            <a:endParaRPr b="1" sz="1662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41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62"/>
              <a:buFont typeface="Roboto"/>
              <a:buChar char="-"/>
            </a:pPr>
            <a:r>
              <a:rPr b="1" lang="fr-FR" sz="1662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le changement climatique, </a:t>
            </a:r>
            <a:endParaRPr b="1" sz="1662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41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62"/>
              <a:buFont typeface="Roboto"/>
              <a:buChar char="-"/>
            </a:pPr>
            <a:r>
              <a:rPr b="1" lang="fr-FR" sz="1662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l’état dégradé des routes,</a:t>
            </a:r>
            <a:endParaRPr b="1" sz="1662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41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62"/>
              <a:buFont typeface="Roboto"/>
              <a:buChar char="-"/>
            </a:pPr>
            <a:r>
              <a:rPr b="1" lang="fr-FR" sz="1662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le manque de personnel qualifié,</a:t>
            </a:r>
            <a:endParaRPr b="1" sz="1662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41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62"/>
              <a:buFont typeface="Roboto"/>
              <a:buChar char="-"/>
            </a:pPr>
            <a:r>
              <a:rPr b="1" lang="fr-FR" sz="1662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l’instabilité politique,</a:t>
            </a:r>
            <a:endParaRPr b="1" sz="1662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41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62"/>
              <a:buFont typeface="Roboto"/>
              <a:buChar char="-"/>
            </a:pPr>
            <a:r>
              <a:rPr b="1" lang="fr-FR" sz="1662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l’accès restreint aux financements pour les femmes</a:t>
            </a:r>
            <a:endParaRPr b="1" sz="1662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530"/>
              <a:buNone/>
            </a:pPr>
            <a:r>
              <a:rPr b="1" lang="fr-FR" sz="1662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Elles affectent particulièrement l’industrie manufacturière et l’agriculture. </a:t>
            </a:r>
            <a:endParaRPr b="1" sz="956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39" name="Google Shape;139;p3"/>
          <p:cNvSpPr txBox="1"/>
          <p:nvPr>
            <p:ph type="title"/>
          </p:nvPr>
        </p:nvSpPr>
        <p:spPr>
          <a:xfrm>
            <a:off x="1044054" y="2286000"/>
            <a:ext cx="3965456" cy="2285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</a:pPr>
            <a:r>
              <a:rPr b="1" lang="fr-FR">
                <a:solidFill>
                  <a:schemeClr val="lt1"/>
                </a:solidFill>
              </a:rPr>
              <a:t>LA SITUATION A MADAGASCAR : QUELQUES CHIFFRES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0" name="Google Shape;140;p3"/>
          <p:cNvSpPr txBox="1"/>
          <p:nvPr>
            <p:ph idx="1" type="body"/>
          </p:nvPr>
        </p:nvSpPr>
        <p:spPr>
          <a:xfrm>
            <a:off x="6096000" y="762000"/>
            <a:ext cx="56901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t/>
            </a:r>
            <a:endParaRPr b="1" sz="1500"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829"/>
              <a:buNone/>
            </a:pPr>
            <a:r>
              <a:rPr b="1" lang="fr-FR" sz="2460">
                <a:latin typeface="Roboto"/>
                <a:ea typeface="Roboto"/>
                <a:cs typeface="Roboto"/>
                <a:sym typeface="Roboto"/>
              </a:rPr>
              <a:t>CHIFFRES 2024</a:t>
            </a:r>
            <a:endParaRPr b="1" sz="1950">
              <a:solidFill>
                <a:srgbClr val="1F1F1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8461"/>
              <a:buNone/>
            </a:pPr>
            <a:r>
              <a:t/>
            </a:r>
            <a:endParaRPr b="1" sz="1950">
              <a:solidFill>
                <a:srgbClr val="1F1F1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8461"/>
              <a:buNone/>
            </a:pPr>
            <a:r>
              <a:rPr b="1" lang="fr-FR" sz="195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SALAIRE MENSUEL MOYEN :  196 359 ar</a:t>
            </a:r>
            <a:r>
              <a:rPr b="1" lang="fr-FR" sz="195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: 41 €</a:t>
            </a:r>
            <a:endParaRPr b="1" sz="1950">
              <a:solidFill>
                <a:srgbClr val="FF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8461"/>
              <a:buNone/>
            </a:pPr>
            <a:r>
              <a:rPr b="1" lang="fr-FR" sz="195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SALAIRE MEDIAN :  108 250 ar : </a:t>
            </a:r>
            <a:r>
              <a:rPr b="1" lang="fr-FR" sz="195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22,52 €</a:t>
            </a:r>
            <a:endParaRPr b="1" sz="1950">
              <a:solidFill>
                <a:srgbClr val="FF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3378"/>
              <a:buNone/>
            </a:pPr>
            <a:r>
              <a:rPr b="1" i="1" lang="fr-FR" sz="148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source INSTAT juin 2024</a:t>
            </a:r>
            <a:endParaRPr b="1" i="1" sz="148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5000"/>
              <a:buFont typeface="Arial"/>
              <a:buNone/>
            </a:pPr>
            <a:r>
              <a:t/>
            </a:r>
            <a:endParaRPr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4946"/>
              <a:buNone/>
            </a:pPr>
            <a:r>
              <a:rPr b="1" lang="fr-FR" sz="2165">
                <a:latin typeface="Roboto"/>
                <a:ea typeface="Roboto"/>
                <a:cs typeface="Roboto"/>
                <a:sym typeface="Roboto"/>
              </a:rPr>
              <a:t>PRIX DE QUELQUES PRODUITS EN REGION BOENY</a:t>
            </a:r>
            <a:endParaRPr b="1" sz="2165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4946"/>
              <a:buNone/>
            </a:pPr>
            <a:r>
              <a:rPr b="1" lang="fr-FR" sz="2165">
                <a:latin typeface="Roboto"/>
                <a:ea typeface="Roboto"/>
                <a:cs typeface="Roboto"/>
                <a:sym typeface="Roboto"/>
              </a:rPr>
              <a:t> (produits locaux)</a:t>
            </a:r>
            <a:endParaRPr b="1" sz="2165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5000"/>
              <a:buNone/>
            </a:pPr>
            <a:r>
              <a:t/>
            </a:r>
            <a:endParaRPr b="1" sz="1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4398"/>
              <a:buNone/>
            </a:pPr>
            <a:r>
              <a:rPr b="1" lang="fr-FR" sz="2187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 kg de riz </a:t>
            </a:r>
            <a:r>
              <a:rPr b="1" lang="fr-FR" sz="2187">
                <a:latin typeface="Roboto"/>
                <a:ea typeface="Roboto"/>
                <a:cs typeface="Roboto"/>
                <a:sym typeface="Roboto"/>
              </a:rPr>
              <a:t>:  2.275  ar  / </a:t>
            </a:r>
            <a:r>
              <a:rPr b="1" lang="fr-FR" sz="2187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0,47  €</a:t>
            </a:r>
            <a:endParaRPr sz="2587"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4398"/>
              <a:buNone/>
            </a:pPr>
            <a:r>
              <a:t/>
            </a:r>
            <a:endParaRPr b="1" sz="2187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4398"/>
              <a:buNone/>
            </a:pPr>
            <a:r>
              <a:rPr b="1" lang="fr-FR" sz="2187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 litre d’huile </a:t>
            </a:r>
            <a:r>
              <a:rPr b="1" lang="fr-FR" sz="2187">
                <a:latin typeface="Roboto"/>
                <a:ea typeface="Roboto"/>
                <a:cs typeface="Roboto"/>
                <a:sym typeface="Roboto"/>
              </a:rPr>
              <a:t>: 12.000  ar /  </a:t>
            </a:r>
            <a:r>
              <a:rPr b="1" lang="fr-FR" sz="2187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2,50 €</a:t>
            </a:r>
            <a:endParaRPr b="1" sz="2187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4398"/>
              <a:buNone/>
            </a:pPr>
            <a:r>
              <a:t/>
            </a:r>
            <a:endParaRPr b="1" sz="2187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4398"/>
              <a:buNone/>
            </a:pPr>
            <a:r>
              <a:rPr b="1" lang="fr-FR" sz="2187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 kg de sucre : </a:t>
            </a:r>
            <a:r>
              <a:rPr b="1" lang="fr-FR" sz="218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5.200 ar</a:t>
            </a:r>
            <a:r>
              <a:rPr b="1" lang="fr-FR" sz="2187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/  1,08 €</a:t>
            </a:r>
            <a:endParaRPr b="1" sz="2187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4398"/>
              <a:buNone/>
            </a:pPr>
            <a:r>
              <a:t/>
            </a:r>
            <a:endParaRPr b="1" sz="2187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4398"/>
              <a:buNone/>
            </a:pPr>
            <a:r>
              <a:rPr b="1" lang="fr-FR" sz="2187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 kg de farine</a:t>
            </a:r>
            <a:r>
              <a:rPr b="1" lang="fr-FR" sz="2187">
                <a:latin typeface="Roboto"/>
                <a:ea typeface="Roboto"/>
                <a:cs typeface="Roboto"/>
                <a:sym typeface="Roboto"/>
              </a:rPr>
              <a:t>: 4.000 ar / </a:t>
            </a:r>
            <a:r>
              <a:rPr b="1" lang="fr-FR" sz="2187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0,84 €</a:t>
            </a:r>
            <a:endParaRPr sz="2587"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4398"/>
              <a:buNone/>
            </a:pPr>
            <a:r>
              <a:t/>
            </a:r>
            <a:endParaRPr b="1" sz="2187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4398"/>
              <a:buNone/>
            </a:pPr>
            <a:r>
              <a:rPr b="1" lang="fr-FR" sz="2187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 kg  de carottes </a:t>
            </a:r>
            <a:r>
              <a:rPr b="1" lang="fr-FR" sz="2187">
                <a:latin typeface="Roboto"/>
                <a:ea typeface="Roboto"/>
                <a:cs typeface="Roboto"/>
                <a:sym typeface="Roboto"/>
              </a:rPr>
              <a:t>: 5.000  ar / </a:t>
            </a:r>
            <a:r>
              <a:rPr b="1" lang="fr-FR" sz="2187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1,04  €</a:t>
            </a:r>
            <a:endParaRPr sz="2587"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4398"/>
              <a:buNone/>
            </a:pPr>
            <a:r>
              <a:t/>
            </a:r>
            <a:endParaRPr b="1" sz="2187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4398"/>
              <a:buNone/>
            </a:pPr>
            <a:r>
              <a:rPr b="1" lang="fr-FR" sz="2187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 kg de tomates </a:t>
            </a:r>
            <a:r>
              <a:rPr b="1" lang="fr-FR" sz="2187">
                <a:latin typeface="Roboto"/>
                <a:ea typeface="Roboto"/>
                <a:cs typeface="Roboto"/>
                <a:sym typeface="Roboto"/>
              </a:rPr>
              <a:t>: 5.000  ar / </a:t>
            </a:r>
            <a:r>
              <a:rPr b="1" lang="fr-FR" sz="2187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1,04 €</a:t>
            </a:r>
            <a:endParaRPr sz="2587"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4398"/>
              <a:buNone/>
            </a:pPr>
            <a:r>
              <a:t/>
            </a:r>
            <a:endParaRPr b="1" sz="2187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4398"/>
              <a:buNone/>
            </a:pPr>
            <a:r>
              <a:rPr b="1" lang="fr-FR" sz="2187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Poulet de chair / Kg </a:t>
            </a:r>
            <a:r>
              <a:rPr b="1" lang="fr-FR" sz="2187">
                <a:latin typeface="Roboto"/>
                <a:ea typeface="Roboto"/>
                <a:cs typeface="Roboto"/>
                <a:sym typeface="Roboto"/>
              </a:rPr>
              <a:t>: 20.000 ar / </a:t>
            </a:r>
            <a:r>
              <a:rPr b="1" lang="fr-FR" sz="2187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4,16 €</a:t>
            </a:r>
            <a:endParaRPr sz="2587"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4398"/>
              <a:buNone/>
            </a:pPr>
            <a:r>
              <a:t/>
            </a:r>
            <a:endParaRPr b="1" sz="2187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4398"/>
              <a:buNone/>
            </a:pPr>
            <a:r>
              <a:rPr b="1" lang="fr-FR" sz="2187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 œuf </a:t>
            </a:r>
            <a:r>
              <a:rPr b="1" lang="fr-FR" sz="2187">
                <a:latin typeface="Roboto"/>
                <a:ea typeface="Roboto"/>
                <a:cs typeface="Roboto"/>
                <a:sym typeface="Roboto"/>
              </a:rPr>
              <a:t>: 900 ar / </a:t>
            </a:r>
            <a:r>
              <a:rPr b="1" lang="fr-FR" sz="2187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0,19  €</a:t>
            </a:r>
            <a:endParaRPr sz="1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46" name="Google Shape;146;p4"/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47" name="Google Shape;147;p4"/>
          <p:cNvSpPr txBox="1"/>
          <p:nvPr>
            <p:ph type="title"/>
          </p:nvPr>
        </p:nvSpPr>
        <p:spPr>
          <a:xfrm>
            <a:off x="1044054" y="2286000"/>
            <a:ext cx="3965456" cy="2285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"/>
              <a:buNone/>
            </a:pPr>
            <a:r>
              <a:rPr b="1" lang="fr-FR">
                <a:solidFill>
                  <a:schemeClr val="lt1"/>
                </a:solidFill>
              </a:rPr>
              <a:t>LA SITUATION A MADAGASCAR : QUELQUES CHIFFRES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8" name="Google Shape;148;p4"/>
          <p:cNvSpPr txBox="1"/>
          <p:nvPr>
            <p:ph idx="1" type="body"/>
          </p:nvPr>
        </p:nvSpPr>
        <p:spPr>
          <a:xfrm>
            <a:off x="6096000" y="762000"/>
            <a:ext cx="45720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74320" lvl="0" marL="27432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60"/>
              <a:buFont typeface="Arial"/>
              <a:buChar char="•"/>
            </a:pPr>
            <a:r>
              <a:rPr b="1" i="0" lang="fr-FR" sz="16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Nutrition </a:t>
            </a:r>
            <a:r>
              <a:rPr b="0" i="0" lang="fr-FR" sz="16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b="0" i="0" lang="fr-FR" sz="1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Un enfant sur deux </a:t>
            </a:r>
            <a:r>
              <a:rPr b="0" i="0" lang="fr-FR" sz="16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est atteint de malnutrition chronique</a:t>
            </a:r>
            <a:endParaRPr/>
          </a:p>
          <a:p>
            <a:pPr indent="-274320" lvl="0" marL="27432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360"/>
              <a:buFont typeface="Arial"/>
              <a:buChar char="•"/>
            </a:pPr>
            <a:r>
              <a:rPr b="1" i="0" lang="fr-FR" sz="16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Eau, assainissement et hygiène </a:t>
            </a:r>
            <a:r>
              <a:rPr b="0" i="0" lang="fr-FR" sz="16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: Seulement </a:t>
            </a:r>
            <a:r>
              <a:rPr b="0" i="0" lang="fr-FR" sz="1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 personne sur 3 </a:t>
            </a:r>
            <a:r>
              <a:rPr b="0" i="0" lang="fr-FR" sz="16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vivant dans les zones rurales ont accès à des sources d’eau améliorées</a:t>
            </a:r>
            <a:endParaRPr/>
          </a:p>
          <a:p>
            <a:pPr indent="-274320" lvl="0" marL="27432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360"/>
              <a:buFont typeface="Arial"/>
              <a:buChar char="•"/>
            </a:pPr>
            <a:r>
              <a:rPr b="1" i="0" lang="fr-FR" sz="16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Santé </a:t>
            </a:r>
            <a:r>
              <a:rPr b="0" i="0" lang="fr-FR" sz="16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: La mortalité néonatale représente </a:t>
            </a:r>
            <a:r>
              <a:rPr b="0" i="0" lang="fr-FR" sz="1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42% des décès chez les moins de 5 ans</a:t>
            </a:r>
            <a:endParaRPr>
              <a:solidFill>
                <a:srgbClr val="FF0000"/>
              </a:solidFill>
            </a:endParaRPr>
          </a:p>
          <a:p>
            <a:pPr indent="-274320" lvl="0" marL="27432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360"/>
              <a:buFont typeface="Arial"/>
              <a:buChar char="•"/>
            </a:pPr>
            <a:r>
              <a:rPr b="1" i="0" lang="fr-FR" sz="16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Éducation </a:t>
            </a:r>
            <a:r>
              <a:rPr b="0" i="0" lang="fr-FR" sz="16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: Seul </a:t>
            </a:r>
            <a:r>
              <a:rPr b="0" i="0" lang="fr-FR" sz="1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un enfant sur trois </a:t>
            </a:r>
            <a:r>
              <a:rPr b="0" i="0" lang="fr-FR" sz="16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complétera son éducation primaire</a:t>
            </a:r>
            <a:endParaRPr/>
          </a:p>
          <a:p>
            <a:pPr indent="-274320" lvl="0" marL="27432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360"/>
              <a:buFont typeface="Arial"/>
              <a:buChar char="•"/>
            </a:pPr>
            <a:r>
              <a:rPr b="1" i="0" lang="fr-FR" sz="16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Protection de l'enfant </a:t>
            </a:r>
            <a:r>
              <a:rPr b="0" i="0" lang="fr-FR" sz="16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: Près d’</a:t>
            </a:r>
            <a:r>
              <a:rPr b="0" i="0" lang="fr-FR" sz="1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une fille sur deux ayant entre 20-24ans </a:t>
            </a:r>
            <a:r>
              <a:rPr b="0" i="0" lang="fr-FR" sz="16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déclare avoir été mariée avant l’âge de 18 ans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54" name="Google Shape;154;p5"/>
          <p:cNvSpPr txBox="1"/>
          <p:nvPr>
            <p:ph type="title"/>
          </p:nvPr>
        </p:nvSpPr>
        <p:spPr>
          <a:xfrm>
            <a:off x="1153236" y="1524000"/>
            <a:ext cx="3603009" cy="3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</a:pPr>
            <a:r>
              <a:rPr b="1" lang="fr-FR"/>
              <a:t>L’ACTION D’ECOLES DU MONDE</a:t>
            </a:r>
            <a:endParaRPr/>
          </a:p>
        </p:txBody>
      </p:sp>
      <p:sp>
        <p:nvSpPr>
          <p:cNvPr id="155" name="Google Shape;155;p5"/>
          <p:cNvSpPr txBox="1"/>
          <p:nvPr>
            <p:ph idx="1" type="body"/>
          </p:nvPr>
        </p:nvSpPr>
        <p:spPr>
          <a:xfrm>
            <a:off x="5334000" y="762000"/>
            <a:ext cx="5334000" cy="5327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</a:pPr>
            <a:r>
              <a:rPr b="1" lang="fr-FR">
                <a:latin typeface="Roboto"/>
                <a:ea typeface="Roboto"/>
                <a:cs typeface="Roboto"/>
                <a:sym typeface="Roboto"/>
              </a:rPr>
              <a:t>ECOLES DU MONDE -  1997 à 2024 – 27 ANS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</a:pPr>
            <a:r>
              <a:rPr b="1" lang="fr-FR">
                <a:latin typeface="Roboto"/>
                <a:ea typeface="Roboto"/>
                <a:cs typeface="Roboto"/>
                <a:sym typeface="Roboto"/>
              </a:rPr>
              <a:t>Notre objectif premier reste celui de sédentariser les populations vivant en milieu rural isolé en leur offrant de meilleures conditions de vie et en les amenant progressivement à l’autosuffisance alimentaire et à l’autonomie financière.  </a:t>
            </a:r>
            <a:endParaRPr/>
          </a:p>
          <a:p>
            <a:pPr indent="0" lvl="0" marL="0" rtl="0" algn="just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</a:pPr>
            <a:r>
              <a:rPr b="1" lang="fr-FR">
                <a:latin typeface="Roboto"/>
                <a:ea typeface="Roboto"/>
                <a:cs typeface="Roboto"/>
                <a:sym typeface="Roboto"/>
              </a:rPr>
              <a:t>Pour relever ces défis et atteindre cet objectif, </a:t>
            </a:r>
            <a:r>
              <a:rPr lang="fr-FR">
                <a:latin typeface="Roboto"/>
                <a:ea typeface="Roboto"/>
                <a:cs typeface="Roboto"/>
                <a:sym typeface="Roboto"/>
              </a:rPr>
              <a:t>toujours en collaboration avec les autorités locales et les villageois, nous tablons sur </a:t>
            </a:r>
            <a:r>
              <a:rPr b="1" lang="fr-FR">
                <a:latin typeface="Roboto"/>
                <a:ea typeface="Roboto"/>
                <a:cs typeface="Roboto"/>
                <a:sym typeface="Roboto"/>
              </a:rPr>
              <a:t>l’éducation, l’accès à l’eau potable et à l’assainissement, à l’énergie, à la santé, ainsi que sur le développement agricole et économique des villages.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61" name="Google Shape;161;p6"/>
          <p:cNvSpPr txBox="1"/>
          <p:nvPr>
            <p:ph type="title"/>
          </p:nvPr>
        </p:nvSpPr>
        <p:spPr>
          <a:xfrm>
            <a:off x="1429566" y="1045446"/>
            <a:ext cx="9238434" cy="4717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swald"/>
              <a:buNone/>
            </a:pPr>
            <a:r>
              <a:rPr lang="fr-FR" sz="1800"/>
              <a:t>L’ACTION D’ECOLES DU MONDE</a:t>
            </a:r>
            <a:endParaRPr sz="1800"/>
          </a:p>
        </p:txBody>
      </p:sp>
      <p:sp>
        <p:nvSpPr>
          <p:cNvPr id="162" name="Google Shape;162;p6"/>
          <p:cNvSpPr txBox="1"/>
          <p:nvPr>
            <p:ph idx="1" type="body"/>
          </p:nvPr>
        </p:nvSpPr>
        <p:spPr>
          <a:xfrm>
            <a:off x="1429525" y="2391200"/>
            <a:ext cx="9238500" cy="3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0"/>
              <a:buNone/>
            </a:pPr>
            <a:r>
              <a:rPr b="1" lang="fr-FR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COHERE</a:t>
            </a:r>
            <a:r>
              <a:rPr b="1" lang="fr-FR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b="1" lang="fr-FR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CE DE NOS ACTIONS AVEC LES POLITIQUES NATIONALES ET LOCALES EN MATIERE D’EDUCATION ET ODD</a:t>
            </a:r>
            <a:r>
              <a:rPr lang="fr-FR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30"/>
              <a:buNone/>
            </a:pPr>
            <a:r>
              <a:rPr lang="fr-FR" sz="1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Notre intervention répond aux objectifs du Plan Émergence Madagascar (PEM) 2023 -2029 présenté fin 2022 par le gouvernement malgache, ainsi qu’au Programme indicatif pluriannuel 2021-2027 de l’Union Européenne. </a:t>
            </a:r>
            <a:endParaRPr/>
          </a:p>
          <a:p>
            <a:pPr indent="0" lvl="0" marL="0" rtl="0" algn="just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3"/>
              <a:buNone/>
            </a:pPr>
            <a:r>
              <a:rPr lang="fr-FR" sz="16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Nous répondons par ailleurs à plusieurs des objectifs de développement durable de l’ONU </a:t>
            </a:r>
            <a:endParaRPr sz="165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</a:pPr>
            <a:r>
              <a:t/>
            </a:r>
            <a:endParaRPr/>
          </a:p>
        </p:txBody>
      </p:sp>
      <p:pic>
        <p:nvPicPr>
          <p:cNvPr descr="Une image contenant texte&#10;&#10;Description générée automatiquement" id="163" name="Google Shape;16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8396" y="4805053"/>
            <a:ext cx="747395" cy="7473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conception, Police, logo, Graphique&#10;&#10;Description générée automatiquement" id="164" name="Google Shape;16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55791" y="4805053"/>
            <a:ext cx="747395" cy="7473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Police, vert, Graphique&#10;&#10;Description générée automatiquement" id="165" name="Google Shape;16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01676" y="4814577"/>
            <a:ext cx="747395" cy="7473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clipart&#10;&#10;Description générée automatiquement" id="166" name="Google Shape;166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52198" y="4814576"/>
            <a:ext cx="737871" cy="7378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Police, logo, Graphique&#10;&#10;Description générée automatiquement" id="167" name="Google Shape;167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53758" y="4814576"/>
            <a:ext cx="737871" cy="7378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logo, Police, Graphique&#10;&#10;Description générée automatiquement" id="168" name="Google Shape;168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78637" y="4813943"/>
            <a:ext cx="738505" cy="7385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Police, jaune, logo&#10;&#10;Description générée automatiquement" id="169" name="Google Shape;169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02244" y="4805053"/>
            <a:ext cx="747395" cy="7473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Police, logo, Graphique&#10;&#10;Description générée automatiquement" id="170" name="Google Shape;170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742021" y="4815619"/>
            <a:ext cx="736827" cy="736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Graphique, Police, logo&#10;&#10;Description générée automatiquement" id="171" name="Google Shape;171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81392" y="4813944"/>
            <a:ext cx="738502" cy="7385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172" name="Google Shape;172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219895" y="4820582"/>
            <a:ext cx="731864" cy="731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173" name="Google Shape;173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952014" y="4818771"/>
            <a:ext cx="731864" cy="731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Graphique, logo, vert&#10;&#10;Description générée automatiquement" id="174" name="Google Shape;174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683878" y="4820581"/>
            <a:ext cx="725225" cy="72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descr="Une image contenant plein air, arbre, maison, ciel&#10;&#10;Description générée automatiquement" id="180" name="Google Shape;180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7334" l="0" r="0" t="17663"/>
          <a:stretch/>
        </p:blipFill>
        <p:spPr>
          <a:xfrm>
            <a:off x="20" y="29430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7"/>
          <p:cNvSpPr/>
          <p:nvPr/>
        </p:nvSpPr>
        <p:spPr>
          <a:xfrm>
            <a:off x="761999" y="762000"/>
            <a:ext cx="10664151" cy="533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82" name="Google Shape;182;p7"/>
          <p:cNvSpPr txBox="1"/>
          <p:nvPr>
            <p:ph type="title"/>
          </p:nvPr>
        </p:nvSpPr>
        <p:spPr>
          <a:xfrm>
            <a:off x="1429567" y="1260628"/>
            <a:ext cx="4962352" cy="1145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None/>
            </a:pPr>
            <a:r>
              <a:rPr lang="fr-FR" sz="2000"/>
              <a:t>POURSUITE DU DEVELOPPEMENT </a:t>
            </a:r>
            <a:endParaRPr sz="2000"/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None/>
            </a:pPr>
            <a:r>
              <a:rPr lang="fr-FR" sz="2000"/>
              <a:t>DU SITE DE BESELY</a:t>
            </a:r>
            <a:endParaRPr sz="2000"/>
          </a:p>
        </p:txBody>
      </p:sp>
      <p:sp>
        <p:nvSpPr>
          <p:cNvPr id="183" name="Google Shape;183;p7"/>
          <p:cNvSpPr txBox="1"/>
          <p:nvPr/>
        </p:nvSpPr>
        <p:spPr>
          <a:xfrm>
            <a:off x="1429566" y="2662483"/>
            <a:ext cx="4666434" cy="2774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dk1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fr-FR" sz="1816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b="1" i="0" lang="fr-FR" sz="1916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 CONSTRUCTIONS EDM EN 2024</a:t>
            </a:r>
            <a:endParaRPr b="1" i="0" sz="1916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1" i="0" sz="1716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1451" lvl="0" marL="17145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92345"/>
              <a:buFont typeface="Arial"/>
              <a:buChar char="•"/>
            </a:pPr>
            <a:r>
              <a:rPr b="0" i="0" lang="fr-FR" sz="2351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Constructions finalisées :  1 forage, 1 château d’eau, sanitaires, bornes fontaines, 1 maison de gardien sur le terrain du lycée</a:t>
            </a:r>
            <a:endParaRPr b="0" i="0" sz="2351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1482" lvl="0" marL="17145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59806"/>
              <a:buFont typeface="Arial"/>
              <a:buChar char="•"/>
            </a:pPr>
            <a:r>
              <a:rPr b="0" i="0" lang="fr-FR" sz="2374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Construction de 4 studios pour les  professeurs du lycée en cours de finition</a:t>
            </a:r>
            <a:r>
              <a:rPr b="0" i="0" lang="fr-FR" sz="2274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b="0" i="0" sz="1974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4" name="Google Shape;184;p7" title="SANITAIRES LYCEE.5.jpg"/>
          <p:cNvPicPr preferRelativeResize="0"/>
          <p:nvPr/>
        </p:nvPicPr>
        <p:blipFill rotWithShape="1">
          <a:blip r:embed="rId4">
            <a:alphaModFix/>
          </a:blip>
          <a:srcRect b="0" l="11515" r="11506" t="0"/>
          <a:stretch/>
        </p:blipFill>
        <p:spPr>
          <a:xfrm>
            <a:off x="6593621" y="1260628"/>
            <a:ext cx="4530015" cy="4413861"/>
          </a:xfrm>
          <a:custGeom>
            <a:rect b="b" l="l" r="r" t="t"/>
            <a:pathLst>
              <a:path extrusionOk="0" h="3871808" w="3871808">
                <a:moveTo>
                  <a:pt x="1935904" y="0"/>
                </a:moveTo>
                <a:cubicBezTo>
                  <a:pt x="3005074" y="0"/>
                  <a:pt x="3871808" y="866734"/>
                  <a:pt x="3871808" y="1935904"/>
                </a:cubicBezTo>
                <a:cubicBezTo>
                  <a:pt x="3871808" y="3005074"/>
                  <a:pt x="3005074" y="3871808"/>
                  <a:pt x="1935904" y="3871808"/>
                </a:cubicBezTo>
                <a:cubicBezTo>
                  <a:pt x="866734" y="3871808"/>
                  <a:pt x="0" y="3005074"/>
                  <a:pt x="0" y="1935904"/>
                </a:cubicBezTo>
                <a:cubicBezTo>
                  <a:pt x="0" y="866734"/>
                  <a:pt x="866734" y="0"/>
                  <a:pt x="193590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6692370aa9_0_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descr="Une image contenant plein air, arbre, maison, ciel&#10;&#10;Description générée automatiquement" id="190" name="Google Shape;190;g36692370aa9_0_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7335" l="0" r="0" t="17662"/>
          <a:stretch/>
        </p:blipFill>
        <p:spPr>
          <a:xfrm>
            <a:off x="20" y="2943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36692370aa9_0_19"/>
          <p:cNvSpPr/>
          <p:nvPr/>
        </p:nvSpPr>
        <p:spPr>
          <a:xfrm>
            <a:off x="761999" y="762000"/>
            <a:ext cx="10664100" cy="533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192" name="Google Shape;192;g36692370aa9_0_19"/>
          <p:cNvSpPr txBox="1"/>
          <p:nvPr>
            <p:ph type="title"/>
          </p:nvPr>
        </p:nvSpPr>
        <p:spPr>
          <a:xfrm>
            <a:off x="1429575" y="1260625"/>
            <a:ext cx="9443400" cy="80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None/>
            </a:pPr>
            <a:r>
              <a:rPr lang="fr-FR" sz="2000"/>
              <a:t>LE PROJET EDM/ FONDS EQUIPE FRANCE (FEF+)</a:t>
            </a:r>
            <a:endParaRPr sz="2000"/>
          </a:p>
        </p:txBody>
      </p:sp>
      <p:sp>
        <p:nvSpPr>
          <p:cNvPr id="193" name="Google Shape;193;g36692370aa9_0_19"/>
          <p:cNvSpPr txBox="1"/>
          <p:nvPr/>
        </p:nvSpPr>
        <p:spPr>
          <a:xfrm>
            <a:off x="1822974" y="2618125"/>
            <a:ext cx="92805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fr-FR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Montant de la subvention : 2.000.000 €</a:t>
            </a:r>
            <a:endParaRPr b="1" i="0" sz="2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fr-FR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Durée du projet : 30 mois</a:t>
            </a:r>
            <a:endParaRPr b="1" i="0" sz="2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fr-FR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Mise en oeuvre de Mai 2024 à Octobre 2026</a:t>
            </a:r>
            <a:endParaRPr b="1" i="0" sz="2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fr-FR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Objectif : Renforcement et pérennisation de l’existant</a:t>
            </a:r>
            <a:endParaRPr b="1" i="0" sz="21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fr-FR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Confirmation du financement : Février 2024</a:t>
            </a:r>
            <a:endParaRPr b="0" i="0" sz="17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4" name="Google Shape;194;g36692370aa9_0_19" title="logoAmb-Madagascar_RVB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77050" y="3976637"/>
            <a:ext cx="2026424" cy="140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36692370aa9_0_19" title="logo EDM_5261103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84000" y="2174926"/>
            <a:ext cx="2393551" cy="169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rtalVTI">
  <a:themeElements>
    <a:clrScheme name="AnalogousFromLightSeedLeftStep">
      <a:dk1>
        <a:srgbClr val="000000"/>
      </a:dk1>
      <a:lt1>
        <a:srgbClr val="FFFFFF"/>
      </a:lt1>
      <a:dk2>
        <a:srgbClr val="233A3E"/>
      </a:dk2>
      <a:lt2>
        <a:srgbClr val="E8E8E2"/>
      </a:lt2>
      <a:accent1>
        <a:srgbClr val="9697C6"/>
      </a:accent1>
      <a:accent2>
        <a:srgbClr val="7F99BA"/>
      </a:accent2>
      <a:accent3>
        <a:srgbClr val="80ABB3"/>
      </a:accent3>
      <a:accent4>
        <a:srgbClr val="78B0A1"/>
      </a:accent4>
      <a:accent5>
        <a:srgbClr val="84AE91"/>
      </a:accent5>
      <a:accent6>
        <a:srgbClr val="7FB179"/>
      </a:accent6>
      <a:hlink>
        <a:srgbClr val="868551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ortalVTI">
  <a:themeElements>
    <a:clrScheme name="AnalogousFromLightSeedLeftStep">
      <a:dk1>
        <a:srgbClr val="000000"/>
      </a:dk1>
      <a:lt1>
        <a:srgbClr val="FFFFFF"/>
      </a:lt1>
      <a:dk2>
        <a:srgbClr val="233A3E"/>
      </a:dk2>
      <a:lt2>
        <a:srgbClr val="E8E8E2"/>
      </a:lt2>
      <a:accent1>
        <a:srgbClr val="9697C6"/>
      </a:accent1>
      <a:accent2>
        <a:srgbClr val="7F99BA"/>
      </a:accent2>
      <a:accent3>
        <a:srgbClr val="80ABB3"/>
      </a:accent3>
      <a:accent4>
        <a:srgbClr val="78B0A1"/>
      </a:accent4>
      <a:accent5>
        <a:srgbClr val="84AE91"/>
      </a:accent5>
      <a:accent6>
        <a:srgbClr val="7FB179"/>
      </a:accent6>
      <a:hlink>
        <a:srgbClr val="868551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2023-06-07T12:24:01Z</dcterms:created>
  <dc:creator>Fabienne TSAI</dc:creator>
</cp:coreProperties>
</file>